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5"/>
    <p:sldMasterId id="2147483693" r:id="rId6"/>
    <p:sldMasterId id="2147483694" r:id="rId7"/>
    <p:sldMasterId id="214748369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5143500" cx="9144000"/>
  <p:notesSz cx="6858000" cy="9144000"/>
  <p:embeddedFontLst>
    <p:embeddedFont>
      <p:font typeface="Proxima Nova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Helvetica Neue"/>
      <p:regular r:id="rId43"/>
      <p:bold r:id="rId44"/>
      <p:italic r:id="rId45"/>
      <p:boldItalic r:id="rId46"/>
    </p:embeddedFont>
    <p:embeddedFont>
      <p:font typeface="Helvetica Neue Light"/>
      <p:regular r:id="rId47"/>
      <p:bold r:id="rId48"/>
      <p:italic r:id="rId49"/>
      <p:boldItalic r:id="rId50"/>
    </p:embeddedFont>
    <p:embeddedFont>
      <p:font typeface="Merriweather"/>
      <p:regular r:id="rId51"/>
      <p:bold r:id="rId52"/>
      <p:italic r:id="rId53"/>
      <p:boldItalic r:id="rId5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6581A0-E86E-4A86-8395-8F898ED65D5D}">
  <a:tblStyle styleId="{6E6581A0-E86E-4A86-8395-8F898ED65D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44" Type="http://schemas.openxmlformats.org/officeDocument/2006/relationships/font" Target="fonts/HelveticaNeue-bold.fntdata"/><Relationship Id="rId43" Type="http://schemas.openxmlformats.org/officeDocument/2006/relationships/font" Target="fonts/HelveticaNeue-regular.fntdata"/><Relationship Id="rId46" Type="http://schemas.openxmlformats.org/officeDocument/2006/relationships/font" Target="fonts/HelveticaNeue-boldItalic.fntdata"/><Relationship Id="rId45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48" Type="http://schemas.openxmlformats.org/officeDocument/2006/relationships/font" Target="fonts/HelveticaNeueLight-bold.fntdata"/><Relationship Id="rId47" Type="http://schemas.openxmlformats.org/officeDocument/2006/relationships/font" Target="fonts/HelveticaNeueLight-regular.fntdata"/><Relationship Id="rId49" Type="http://schemas.openxmlformats.org/officeDocument/2006/relationships/font" Target="fonts/HelveticaNeueLight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ProximaNova-regular.fntdata"/><Relationship Id="rId30" Type="http://schemas.openxmlformats.org/officeDocument/2006/relationships/slide" Target="slides/slide21.xml"/><Relationship Id="rId33" Type="http://schemas.openxmlformats.org/officeDocument/2006/relationships/font" Target="fonts/ProximaNova-italic.fntdata"/><Relationship Id="rId32" Type="http://schemas.openxmlformats.org/officeDocument/2006/relationships/font" Target="fonts/ProximaNova-bold.fntdata"/><Relationship Id="rId35" Type="http://schemas.openxmlformats.org/officeDocument/2006/relationships/font" Target="fonts/Roboto-regular.fntdata"/><Relationship Id="rId34" Type="http://schemas.openxmlformats.org/officeDocument/2006/relationships/font" Target="fonts/ProximaNova-boldItalic.fntdata"/><Relationship Id="rId37" Type="http://schemas.openxmlformats.org/officeDocument/2006/relationships/font" Target="fonts/Roboto-italic.fntdata"/><Relationship Id="rId36" Type="http://schemas.openxmlformats.org/officeDocument/2006/relationships/font" Target="fonts/Roboto-bold.fntdata"/><Relationship Id="rId39" Type="http://schemas.openxmlformats.org/officeDocument/2006/relationships/font" Target="fonts/Montserrat-regular.fntdata"/><Relationship Id="rId38" Type="http://schemas.openxmlformats.org/officeDocument/2006/relationships/font" Target="fonts/Roboto-boldItalic.fntdata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Merriweather-regular.fntdata"/><Relationship Id="rId50" Type="http://schemas.openxmlformats.org/officeDocument/2006/relationships/font" Target="fonts/HelveticaNeueLight-boldItalic.fntdata"/><Relationship Id="rId53" Type="http://schemas.openxmlformats.org/officeDocument/2006/relationships/font" Target="fonts/Merriweather-italic.fntdata"/><Relationship Id="rId52" Type="http://schemas.openxmlformats.org/officeDocument/2006/relationships/font" Target="fonts/Merriweather-bold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54" Type="http://schemas.openxmlformats.org/officeDocument/2006/relationships/font" Target="fonts/Merriweather-boldItalic.fntdata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d24cd199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- enable you guys to understand what why and how to sell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but also - to make you able to prep demos (while we dont have a se)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some of you more advanced - we’ll share this later, together with a battlecard, feel free to step 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 did this training before - this one is quite different, richer, very focused on the hands on again, hope you brought your material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it’s a training, not a presentation - please do ask questions as we go</a:t>
            </a:r>
            <a:endParaRPr/>
          </a:p>
        </p:txBody>
      </p:sp>
      <p:sp>
        <p:nvSpPr>
          <p:cNvPr id="198" name="Google Shape;198;g5d24cd199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edf80f4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edf80f4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aedf80f401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aedf80f401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aedf80f40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aedf80f40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b25006a0c7_2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gb25006a0c7_2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b25006a0c7_2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0" name="Google Shape;440;gb25006a0c7_2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b25006a0c7_2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gb25006a0c7_2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b25006a0c7_2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2" name="Google Shape;462;gb25006a0c7_2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a48587445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a48587445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88518c0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788518c0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aee4b9e043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aee4b9e04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ee4b9e04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ee4b9e04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a5da3d38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a5da3d38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8867e885ab_0_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8867e885ab_0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d24cd1999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5d24cd1999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aee4b9e04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aee4b9e04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a5da3d382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a5da3d382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ab5a5b9ac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ab5a5b9ac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b25006a0c7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b25006a0c7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b25006a0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b25006a0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ee4b9e0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aee4b9e0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Proxima Nova"/>
              <a:buChar char="●"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9975" y="-33963"/>
            <a:ext cx="9343950" cy="52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681025" y="940825"/>
            <a:ext cx="8520600" cy="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43434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6" name="Google Shape;66;p16"/>
          <p:cNvPicPr preferRelativeResize="0"/>
          <p:nvPr/>
        </p:nvPicPr>
        <p:blipFill rotWithShape="1">
          <a:blip r:embed="rId2">
            <a:alphaModFix/>
          </a:blip>
          <a:srcRect b="28007" l="0" r="10944" t="25949"/>
          <a:stretch/>
        </p:blipFill>
        <p:spPr>
          <a:xfrm>
            <a:off x="7621375" y="4771250"/>
            <a:ext cx="1438024" cy="28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41"/>
            <a:ext cx="9144001" cy="5121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69797" y="4916297"/>
            <a:ext cx="1207294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2" name="Google Shape;9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 txBox="1"/>
          <p:nvPr>
            <p:ph idx="12" type="sldNum"/>
          </p:nvPr>
        </p:nvSpPr>
        <p:spPr>
          <a:xfrm>
            <a:off x="4493781" y="4905375"/>
            <a:ext cx="1515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ght">
  <p:cSld name="Light">
    <p:bg>
      <p:bgPr>
        <a:solidFill>
          <a:srgbClr val="F7FAFD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308" id="106" name="Google Shape;10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6459" y="4676127"/>
            <a:ext cx="268501" cy="2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7"/>
          <p:cNvSpPr txBox="1"/>
          <p:nvPr>
            <p:ph idx="12" type="sldNum"/>
          </p:nvPr>
        </p:nvSpPr>
        <p:spPr>
          <a:xfrm>
            <a:off x="4472143" y="4878957"/>
            <a:ext cx="193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">
  <p:cSld name="Opening">
    <p:bg>
      <p:bgPr>
        <a:solidFill>
          <a:srgbClr val="2076D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09" name="Google Shape;109;p28"/>
          <p:cNvPicPr preferRelativeResize="0"/>
          <p:nvPr/>
        </p:nvPicPr>
        <p:blipFill rotWithShape="1">
          <a:blip r:embed="rId2">
            <a:alphaModFix amt="81380"/>
          </a:blip>
          <a:srcRect b="0" l="0" r="0" t="0"/>
          <a:stretch/>
        </p:blipFill>
        <p:spPr>
          <a:xfrm>
            <a:off x="-300095" y="-40736"/>
            <a:ext cx="1573520" cy="410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10" name="Google Shape;110;p28"/>
          <p:cNvPicPr preferRelativeResize="0"/>
          <p:nvPr/>
        </p:nvPicPr>
        <p:blipFill rotWithShape="1">
          <a:blip r:embed="rId3">
            <a:alphaModFix amt="81380"/>
          </a:blip>
          <a:srcRect b="0" l="0" r="0" t="0"/>
          <a:stretch/>
        </p:blipFill>
        <p:spPr>
          <a:xfrm>
            <a:off x="3543342" y="3649140"/>
            <a:ext cx="4381339" cy="182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11" name="Google Shape;111;p28"/>
          <p:cNvPicPr preferRelativeResize="0"/>
          <p:nvPr/>
        </p:nvPicPr>
        <p:blipFill rotWithShape="1">
          <a:blip r:embed="rId4">
            <a:alphaModFix amt="81380"/>
          </a:blip>
          <a:srcRect b="0" l="0" r="0" t="0"/>
          <a:stretch/>
        </p:blipFill>
        <p:spPr>
          <a:xfrm>
            <a:off x="7549607" y="1033724"/>
            <a:ext cx="2523252" cy="113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8"/>
          <p:cNvSpPr txBox="1"/>
          <p:nvPr>
            <p:ph idx="1" type="body"/>
          </p:nvPr>
        </p:nvSpPr>
        <p:spPr>
          <a:xfrm>
            <a:off x="4194238" y="4332695"/>
            <a:ext cx="7557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DFF5"/>
              </a:buClr>
              <a:buSzPts val="900"/>
              <a:buFont typeface="Arial"/>
              <a:buNone/>
              <a:defRPr sz="900">
                <a:solidFill>
                  <a:srgbClr val="C8DFF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2" type="body"/>
          </p:nvPr>
        </p:nvSpPr>
        <p:spPr>
          <a:xfrm>
            <a:off x="2609850" y="2001700"/>
            <a:ext cx="39243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9FD"/>
              </a:buClr>
              <a:buSzPts val="3800"/>
              <a:buFont typeface="Arial"/>
              <a:buNone/>
              <a:defRPr sz="3800">
                <a:solidFill>
                  <a:srgbClr val="F5F9F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3" type="body"/>
          </p:nvPr>
        </p:nvSpPr>
        <p:spPr>
          <a:xfrm>
            <a:off x="3624281" y="2767585"/>
            <a:ext cx="18954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E7F9"/>
              </a:buClr>
              <a:buSzPts val="1800"/>
              <a:buFont typeface="Arial"/>
              <a:buNone/>
              <a:defRPr>
                <a:solidFill>
                  <a:srgbClr val="CEE7F9"/>
                </a:solidFill>
              </a:defRPr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pic>
        <p:nvPicPr>
          <p:cNvPr descr="Image" id="115" name="Google Shape;115;p28"/>
          <p:cNvPicPr preferRelativeResize="0"/>
          <p:nvPr/>
        </p:nvPicPr>
        <p:blipFill rotWithShape="1">
          <a:blip r:embed="rId5">
            <a:alphaModFix/>
          </a:blip>
          <a:srcRect b="0" l="0" r="75508" t="0"/>
          <a:stretch/>
        </p:blipFill>
        <p:spPr>
          <a:xfrm>
            <a:off x="4399806" y="4640754"/>
            <a:ext cx="344444" cy="26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4472143" y="4878957"/>
            <a:ext cx="193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">
  <p:cSld name="Opening 2">
    <p:bg>
      <p:bgPr>
        <a:solidFill>
          <a:srgbClr val="2076D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8" name="Google Shape;118;p29"/>
          <p:cNvPicPr preferRelativeResize="0"/>
          <p:nvPr/>
        </p:nvPicPr>
        <p:blipFill rotWithShape="1">
          <a:blip r:embed="rId2">
            <a:alphaModFix amt="81380"/>
          </a:blip>
          <a:srcRect b="0" l="0" r="0" t="0"/>
          <a:stretch/>
        </p:blipFill>
        <p:spPr>
          <a:xfrm>
            <a:off x="-300095" y="-40736"/>
            <a:ext cx="1573520" cy="410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19" name="Google Shape;119;p29"/>
          <p:cNvPicPr preferRelativeResize="0"/>
          <p:nvPr/>
        </p:nvPicPr>
        <p:blipFill rotWithShape="1">
          <a:blip r:embed="rId3">
            <a:alphaModFix amt="81380"/>
          </a:blip>
          <a:srcRect b="0" l="0" r="0" t="0"/>
          <a:stretch/>
        </p:blipFill>
        <p:spPr>
          <a:xfrm>
            <a:off x="3543342" y="3364920"/>
            <a:ext cx="4381339" cy="182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20" name="Google Shape;120;p29"/>
          <p:cNvPicPr preferRelativeResize="0"/>
          <p:nvPr/>
        </p:nvPicPr>
        <p:blipFill rotWithShape="1">
          <a:blip r:embed="rId4">
            <a:alphaModFix amt="81380"/>
          </a:blip>
          <a:srcRect b="0" l="0" r="0" t="0"/>
          <a:stretch/>
        </p:blipFill>
        <p:spPr>
          <a:xfrm>
            <a:off x="7549607" y="1033724"/>
            <a:ext cx="2523252" cy="11382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9"/>
          <p:cNvSpPr txBox="1"/>
          <p:nvPr>
            <p:ph idx="1" type="body"/>
          </p:nvPr>
        </p:nvSpPr>
        <p:spPr>
          <a:xfrm>
            <a:off x="4194238" y="4332695"/>
            <a:ext cx="7557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8DFF5"/>
              </a:buClr>
              <a:buSzPts val="900"/>
              <a:buFont typeface="Arial"/>
              <a:buNone/>
              <a:defRPr sz="900">
                <a:solidFill>
                  <a:srgbClr val="C8DFF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2" type="body"/>
          </p:nvPr>
        </p:nvSpPr>
        <p:spPr>
          <a:xfrm>
            <a:off x="2609850" y="2001700"/>
            <a:ext cx="39243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9FD"/>
              </a:buClr>
              <a:buSzPts val="3800"/>
              <a:buFont typeface="Arial"/>
              <a:buNone/>
              <a:defRPr sz="3800">
                <a:solidFill>
                  <a:srgbClr val="F5F9F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23" name="Google Shape;123;p29"/>
          <p:cNvSpPr txBox="1"/>
          <p:nvPr>
            <p:ph idx="3" type="body"/>
          </p:nvPr>
        </p:nvSpPr>
        <p:spPr>
          <a:xfrm>
            <a:off x="3624281" y="2767585"/>
            <a:ext cx="1895400" cy="33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E7F9"/>
              </a:buClr>
              <a:buSzPts val="1800"/>
              <a:buFont typeface="Arial"/>
              <a:buNone/>
              <a:defRPr>
                <a:solidFill>
                  <a:srgbClr val="CEE7F9"/>
                </a:solidFill>
              </a:defRPr>
            </a:lvl1pPr>
            <a:lvl2pPr indent="-279400" lvl="1" marL="914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2pPr>
            <a:lvl3pPr indent="-279400" lvl="2" marL="1371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3pPr>
            <a:lvl4pPr indent="-279400" lvl="3" marL="1828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4pPr>
            <a:lvl5pPr indent="-279400" lvl="4" marL="22860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pic>
        <p:nvPicPr>
          <p:cNvPr descr="Image" id="124" name="Google Shape;124;p29"/>
          <p:cNvPicPr preferRelativeResize="0"/>
          <p:nvPr/>
        </p:nvPicPr>
        <p:blipFill rotWithShape="1">
          <a:blip r:embed="rId5">
            <a:alphaModFix/>
          </a:blip>
          <a:srcRect b="0" l="0" r="75508" t="0"/>
          <a:stretch/>
        </p:blipFill>
        <p:spPr>
          <a:xfrm>
            <a:off x="4399806" y="4640754"/>
            <a:ext cx="344444" cy="2625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 txBox="1"/>
          <p:nvPr>
            <p:ph idx="12" type="sldNum"/>
          </p:nvPr>
        </p:nvSpPr>
        <p:spPr>
          <a:xfrm>
            <a:off x="4472143" y="4878957"/>
            <a:ext cx="193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>
  <p:cSld name="Blank - Light">
    <p:bg>
      <p:bgPr>
        <a:solidFill>
          <a:srgbClr val="F6FAFD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>
            <p:ph idx="12" type="sldNum"/>
          </p:nvPr>
        </p:nvSpPr>
        <p:spPr>
          <a:xfrm>
            <a:off x="8138888" y="4732568"/>
            <a:ext cx="193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19050" lIns="19050" spcFirstLastPara="1" rIns="19050" wrap="square" tIns="190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None/>
              <a:defRPr/>
            </a:lvl9pPr>
          </a:lstStyle>
          <a:p/>
        </p:txBody>
      </p:sp>
      <p:sp>
        <p:nvSpPr>
          <p:cNvPr id="130" name="Google Shape;130;p31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/>
            </a:lvl5pPr>
            <a:lvl6pPr indent="-279400" lvl="5" marL="27432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6pPr>
            <a:lvl7pPr indent="-279400" lvl="6" marL="32004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7pPr>
            <a:lvl8pPr indent="-279400" lvl="7" marL="36576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8pPr>
            <a:lvl9pPr indent="-279400" lvl="8" marL="411480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800"/>
              <a:buChar char="•"/>
              <a:defRPr/>
            </a:lvl9pPr>
          </a:lstStyle>
          <a:p/>
        </p:txBody>
      </p:sp>
      <p:sp>
        <p:nvSpPr>
          <p:cNvPr id="131" name="Google Shape;131;p31"/>
          <p:cNvSpPr txBox="1"/>
          <p:nvPr>
            <p:ph idx="12" type="sldNum"/>
          </p:nvPr>
        </p:nvSpPr>
        <p:spPr>
          <a:xfrm>
            <a:off x="4493781" y="4905375"/>
            <a:ext cx="1515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>
  <p:cSld name="Blank - Light 2">
    <p:bg>
      <p:bgPr>
        <a:solidFill>
          <a:srgbClr val="F6FAFD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308" id="133" name="Google Shape;133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6459" y="4676127"/>
            <a:ext cx="268501" cy="2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 txBox="1"/>
          <p:nvPr>
            <p:ph idx="12" type="sldNum"/>
          </p:nvPr>
        </p:nvSpPr>
        <p:spPr>
          <a:xfrm>
            <a:off x="4472143" y="4878957"/>
            <a:ext cx="193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Light">
  <p:cSld name="Blank - Light 3">
    <p:bg>
      <p:bgPr>
        <a:solidFill>
          <a:srgbClr val="F6FAFD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 308" id="136" name="Google Shape;13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6459" y="4676127"/>
            <a:ext cx="268501" cy="2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3"/>
          <p:cNvSpPr txBox="1"/>
          <p:nvPr>
            <p:ph idx="12" type="sldNum"/>
          </p:nvPr>
        </p:nvSpPr>
        <p:spPr>
          <a:xfrm>
            <a:off x="4472143" y="4878957"/>
            <a:ext cx="1932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Arial"/>
              <a:buNone/>
              <a:defRPr sz="1100">
                <a:solidFill>
                  <a:srgbClr val="AAB7C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x">
  <p:cSld name="TITLE_AND_BOD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type="title"/>
          </p:nvPr>
        </p:nvSpPr>
        <p:spPr>
          <a:xfrm>
            <a:off x="1812726" y="863947"/>
            <a:ext cx="5518548" cy="174129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1812726" y="2652116"/>
            <a:ext cx="5518548" cy="5960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"/>
              <a:buNone/>
              <a:defRPr b="0" i="0" sz="16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5" name="Google Shape;145;p35"/>
          <p:cNvSpPr txBox="1"/>
          <p:nvPr>
            <p:ph idx="12" type="sldNum"/>
          </p:nvPr>
        </p:nvSpPr>
        <p:spPr>
          <a:xfrm>
            <a:off x="4480607" y="4878957"/>
            <a:ext cx="176089" cy="201207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000"/>
              <a:buFont typeface="Proxima Nova"/>
              <a:buNone/>
              <a:defRPr b="0" i="0" sz="10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6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7"/>
          <p:cNvSpPr txBox="1"/>
          <p:nvPr>
            <p:ph type="title"/>
          </p:nvPr>
        </p:nvSpPr>
        <p:spPr>
          <a:xfrm>
            <a:off x="666750" y="8620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0" name="Google Shape;150;p37"/>
          <p:cNvSpPr txBox="1"/>
          <p:nvPr>
            <p:ph idx="1" type="body"/>
          </p:nvPr>
        </p:nvSpPr>
        <p:spPr>
          <a:xfrm>
            <a:off x="666750" y="2652713"/>
            <a:ext cx="7810500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1" name="Google Shape;151;p37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Horizontal">
  <p:cSld name="Photo - Horizontal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8"/>
          <p:cNvSpPr/>
          <p:nvPr>
            <p:ph idx="2" type="pic"/>
          </p:nvPr>
        </p:nvSpPr>
        <p:spPr>
          <a:xfrm>
            <a:off x="1172238" y="252413"/>
            <a:ext cx="6800850" cy="3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476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476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349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349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476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476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349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349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476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4" name="Google Shape;154;p38"/>
          <p:cNvSpPr txBox="1"/>
          <p:nvPr>
            <p:ph type="title"/>
          </p:nvPr>
        </p:nvSpPr>
        <p:spPr>
          <a:xfrm>
            <a:off x="238125" y="3543300"/>
            <a:ext cx="8667750" cy="75247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5" name="Google Shape;155;p38"/>
          <p:cNvSpPr txBox="1"/>
          <p:nvPr>
            <p:ph idx="1" type="body"/>
          </p:nvPr>
        </p:nvSpPr>
        <p:spPr>
          <a:xfrm>
            <a:off x="238125" y="4319588"/>
            <a:ext cx="8667750" cy="5953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6" name="Google Shape;156;p38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Center">
  <p:cSld name="Title - Cent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9"/>
          <p:cNvSpPr txBox="1"/>
          <p:nvPr>
            <p:ph type="title"/>
          </p:nvPr>
        </p:nvSpPr>
        <p:spPr>
          <a:xfrm>
            <a:off x="666750" y="1700213"/>
            <a:ext cx="7810500" cy="17430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59" name="Google Shape;159;p39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Vertical">
  <p:cSld name="Photo - Vertical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0"/>
          <p:cNvSpPr/>
          <p:nvPr>
            <p:ph idx="2" type="pic"/>
          </p:nvPr>
        </p:nvSpPr>
        <p:spPr>
          <a:xfrm>
            <a:off x="4937242" y="414338"/>
            <a:ext cx="3571875" cy="43148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476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476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349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349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476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476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349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349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476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2" name="Google Shape;162;p40"/>
          <p:cNvSpPr txBox="1"/>
          <p:nvPr>
            <p:ph type="title"/>
          </p:nvPr>
        </p:nvSpPr>
        <p:spPr>
          <a:xfrm>
            <a:off x="619125" y="414338"/>
            <a:ext cx="3833813" cy="2105025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 Light"/>
              <a:buNone/>
              <a:defRPr b="0" i="0" sz="3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3" name="Google Shape;163;p40"/>
          <p:cNvSpPr txBox="1"/>
          <p:nvPr>
            <p:ph idx="1" type="body"/>
          </p:nvPr>
        </p:nvSpPr>
        <p:spPr>
          <a:xfrm>
            <a:off x="619125" y="2566988"/>
            <a:ext cx="3833813" cy="2162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4" name="Google Shape;164;p40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Top">
  <p:cSld name="Title - Top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41"/>
          <p:cNvSpPr txBox="1"/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7" name="Google Shape;167;p41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>
  <p:cSld name="Title &amp; Bullets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2"/>
          <p:cNvSpPr txBox="1"/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0" name="Google Shape;170;p42"/>
          <p:cNvSpPr txBox="1"/>
          <p:nvPr>
            <p:ph idx="1" type="body"/>
          </p:nvPr>
        </p:nvSpPr>
        <p:spPr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1" name="Google Shape;171;p42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ullets &amp; Photo">
  <p:cSld name="Title, Bullets &amp; Photo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3"/>
          <p:cNvSpPr/>
          <p:nvPr>
            <p:ph idx="2" type="pic"/>
          </p:nvPr>
        </p:nvSpPr>
        <p:spPr>
          <a:xfrm>
            <a:off x="4938713" y="1214438"/>
            <a:ext cx="3571875" cy="34528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476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476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349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349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476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476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349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349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476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4" name="Google Shape;174;p43"/>
          <p:cNvSpPr txBox="1"/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5" name="Google Shape;175;p43"/>
          <p:cNvSpPr txBox="1"/>
          <p:nvPr>
            <p:ph idx="1" type="body"/>
          </p:nvPr>
        </p:nvSpPr>
        <p:spPr>
          <a:xfrm>
            <a:off x="633413" y="1214438"/>
            <a:ext cx="3752850" cy="345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311150" lvl="0" marL="4572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11150" lvl="1" marL="9144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11150" lvl="2" marL="13716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11150" lvl="4" marL="2286000" marR="0" rtl="0" algn="l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Helvetica Neue Light"/>
              <a:buChar char="•"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6" name="Google Shape;176;p43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4"/>
          <p:cNvSpPr txBox="1"/>
          <p:nvPr>
            <p:ph idx="1" type="body"/>
          </p:nvPr>
        </p:nvSpPr>
        <p:spPr>
          <a:xfrm>
            <a:off x="633413" y="666750"/>
            <a:ext cx="7877175" cy="3805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79" name="Google Shape;179;p44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- 3 Up">
  <p:cSld name="Photo - 3 Up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5"/>
          <p:cNvSpPr/>
          <p:nvPr>
            <p:ph idx="2" type="pic"/>
          </p:nvPr>
        </p:nvSpPr>
        <p:spPr>
          <a:xfrm>
            <a:off x="5910263" y="2643188"/>
            <a:ext cx="2776537" cy="20812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476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476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349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349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476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476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349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349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476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2" name="Google Shape;182;p45"/>
          <p:cNvSpPr/>
          <p:nvPr>
            <p:ph idx="3" type="pic"/>
          </p:nvPr>
        </p:nvSpPr>
        <p:spPr>
          <a:xfrm>
            <a:off x="5910263" y="423863"/>
            <a:ext cx="2776537" cy="208121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476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476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349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349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476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476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349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349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476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3" name="Google Shape;183;p45"/>
          <p:cNvSpPr/>
          <p:nvPr>
            <p:ph idx="4" type="pic"/>
          </p:nvPr>
        </p:nvSpPr>
        <p:spPr>
          <a:xfrm>
            <a:off x="452438" y="423863"/>
            <a:ext cx="5314950" cy="430053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476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476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349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349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476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476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349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349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476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4" name="Google Shape;184;p45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6"/>
          <p:cNvSpPr txBox="1"/>
          <p:nvPr>
            <p:ph idx="1" type="body"/>
          </p:nvPr>
        </p:nvSpPr>
        <p:spPr>
          <a:xfrm>
            <a:off x="895350" y="3357563"/>
            <a:ext cx="7358063" cy="25717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7" name="Google Shape;187;p46"/>
          <p:cNvSpPr txBox="1"/>
          <p:nvPr>
            <p:ph idx="2" type="body"/>
          </p:nvPr>
        </p:nvSpPr>
        <p:spPr>
          <a:xfrm>
            <a:off x="895350" y="2266950"/>
            <a:ext cx="7358063" cy="333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Helvetica Neue Light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88" name="Google Shape;188;p46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">
  <p:cSld name="Photo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7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47650" lvl="0" marL="241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47650" lvl="1" marL="482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34950" lvl="2" marL="711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34950" lvl="3" marL="9525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47650" lvl="4" marL="1193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247650" lvl="5" marL="14351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234950" lvl="6" marL="16637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234950" lvl="7" marL="1905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247650" lvl="8" marL="21463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1" name="Google Shape;191;p47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 &amp; Subtitl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8"/>
          <p:cNvSpPr txBox="1"/>
          <p:nvPr>
            <p:ph type="title"/>
          </p:nvPr>
        </p:nvSpPr>
        <p:spPr>
          <a:xfrm>
            <a:off x="1812726" y="863947"/>
            <a:ext cx="5518547" cy="1741289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4" name="Google Shape;194;p48"/>
          <p:cNvSpPr txBox="1"/>
          <p:nvPr>
            <p:ph idx="1" type="body"/>
          </p:nvPr>
        </p:nvSpPr>
        <p:spPr>
          <a:xfrm>
            <a:off x="1812726" y="2652116"/>
            <a:ext cx="5518547" cy="59605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95" name="Google Shape;195;p48"/>
          <p:cNvSpPr txBox="1"/>
          <p:nvPr>
            <p:ph idx="12" type="sldNum"/>
          </p:nvPr>
        </p:nvSpPr>
        <p:spPr>
          <a:xfrm>
            <a:off x="4476077" y="4878957"/>
            <a:ext cx="185148" cy="215494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AB7CA"/>
              </a:buClr>
              <a:buSzPts val="1100"/>
              <a:buFont typeface="Proxima Nova"/>
              <a:buNone/>
              <a:defRPr b="0" i="0" sz="1100" u="none" cap="none" strike="noStrike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90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title"/>
          </p:nvPr>
        </p:nvSpPr>
        <p:spPr>
          <a:xfrm>
            <a:off x="633413" y="133350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body"/>
          </p:nvPr>
        </p:nvSpPr>
        <p:spPr>
          <a:xfrm>
            <a:off x="633413" y="1181100"/>
            <a:ext cx="7877100" cy="34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>
            <a:lvl1pPr indent="-3746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746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46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746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746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746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746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746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746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12" type="sldNum"/>
          </p:nvPr>
        </p:nvSpPr>
        <p:spPr>
          <a:xfrm>
            <a:off x="4493781" y="4905375"/>
            <a:ext cx="151500" cy="1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5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633413" y="357188"/>
            <a:ext cx="7877175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633413" y="1214438"/>
            <a:ext cx="7877175" cy="3452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4484637" y="4905375"/>
            <a:ext cx="169964" cy="176212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hyperlink" Target="https://messagebird.slack.com/archives/C01073VBRST" TargetMode="External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hyperlink" Target="https://messagebird.slack.com/archives/CCNJGK9B7" TargetMode="External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hyperlink" Target="https://messagebird.slack.com/archives/DQN0G38MA" TargetMode="External"/><Relationship Id="rId8" Type="http://schemas.openxmlformats.org/officeDocument/2006/relationships/hyperlink" Target="https://messagebird.slack.com/archives/DQE9YDMHR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4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4" Type="http://schemas.openxmlformats.org/officeDocument/2006/relationships/image" Target="../media/image24.png"/><Relationship Id="rId5" Type="http://schemas.openxmlformats.org/officeDocument/2006/relationships/image" Target="../media/image26.png"/><Relationship Id="rId6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Relationship Id="rId4" Type="http://schemas.openxmlformats.org/officeDocument/2006/relationships/image" Target="../media/image32.png"/><Relationship Id="rId5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essagebird.slack.com/archives/DQN0G38MA" TargetMode="External"/><Relationship Id="rId4" Type="http://schemas.openxmlformats.org/officeDocument/2006/relationships/hyperlink" Target="https://messagebird.slack.com/archives/DQE9YDMHR" TargetMode="External"/><Relationship Id="rId5" Type="http://schemas.openxmlformats.org/officeDocument/2006/relationships/hyperlink" Target="https://messagebird.slack.com/archives/CCNJGK9B7" TargetMode="External"/><Relationship Id="rId6" Type="http://schemas.openxmlformats.org/officeDocument/2006/relationships/hyperlink" Target="https://messagebird.slack.com/archives/C01073VBRS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7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Relationship Id="rId7" Type="http://schemas.openxmlformats.org/officeDocument/2006/relationships/image" Target="../media/image14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2.png"/><Relationship Id="rId5" Type="http://schemas.openxmlformats.org/officeDocument/2006/relationships/image" Target="../media/image29.png"/><Relationship Id="rId6" Type="http://schemas.openxmlformats.org/officeDocument/2006/relationships/image" Target="../media/image31.png"/><Relationship Id="rId7" Type="http://schemas.openxmlformats.org/officeDocument/2006/relationships/image" Target="../media/image20.png"/><Relationship Id="rId8" Type="http://schemas.openxmlformats.org/officeDocument/2006/relationships/image" Target="../media/image3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spreadsheets/d/1w8RIUI9lCuxV2qYPpt7_J9pVq6htsA1ScIVhstWkpow/edit#gid=116162356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5EF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200" name="Google Shape;200;p49"/>
          <p:cNvPicPr preferRelativeResize="0"/>
          <p:nvPr/>
        </p:nvPicPr>
        <p:blipFill rotWithShape="1">
          <a:blip r:embed="rId3">
            <a:alphaModFix amt="81380"/>
          </a:blip>
          <a:srcRect b="0" l="0" r="0" t="0"/>
          <a:stretch/>
        </p:blipFill>
        <p:spPr>
          <a:xfrm>
            <a:off x="-300095" y="-40736"/>
            <a:ext cx="1573520" cy="41018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1" name="Google Shape;201;p49"/>
          <p:cNvPicPr preferRelativeResize="0"/>
          <p:nvPr/>
        </p:nvPicPr>
        <p:blipFill rotWithShape="1">
          <a:blip r:embed="rId4">
            <a:alphaModFix amt="81380"/>
          </a:blip>
          <a:srcRect b="0" l="0" r="0" t="0"/>
          <a:stretch/>
        </p:blipFill>
        <p:spPr>
          <a:xfrm>
            <a:off x="3543342" y="3675814"/>
            <a:ext cx="4381339" cy="18274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2" name="Google Shape;202;p49"/>
          <p:cNvPicPr preferRelativeResize="0"/>
          <p:nvPr/>
        </p:nvPicPr>
        <p:blipFill rotWithShape="1">
          <a:blip r:embed="rId5">
            <a:alphaModFix amt="81380"/>
          </a:blip>
          <a:srcRect b="0" l="0" r="0" t="0"/>
          <a:stretch/>
        </p:blipFill>
        <p:spPr>
          <a:xfrm>
            <a:off x="7549607" y="1033724"/>
            <a:ext cx="2523252" cy="11382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03" name="Google Shape;20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24179" y="1652561"/>
            <a:ext cx="4381340" cy="818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9"/>
          <p:cNvSpPr txBox="1"/>
          <p:nvPr/>
        </p:nvSpPr>
        <p:spPr>
          <a:xfrm>
            <a:off x="1358152" y="2594269"/>
            <a:ext cx="64278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Smart Data</a:t>
            </a:r>
            <a:endParaRPr b="1" sz="2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Sales Training</a:t>
            </a:r>
            <a:endParaRPr b="1" sz="1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49"/>
          <p:cNvSpPr txBox="1"/>
          <p:nvPr/>
        </p:nvSpPr>
        <p:spPr>
          <a:xfrm>
            <a:off x="3763744" y="3387553"/>
            <a:ext cx="16164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Amsterdam, December 2020</a:t>
            </a:r>
            <a:endParaRPr b="1"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49"/>
          <p:cNvSpPr txBox="1"/>
          <p:nvPr/>
        </p:nvSpPr>
        <p:spPr>
          <a:xfrm>
            <a:off x="7366388" y="4814006"/>
            <a:ext cx="17856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INTERNAL USE ONLY</a:t>
            </a:r>
            <a:endParaRPr b="1"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7" name="Google Shape;207;p49"/>
          <p:cNvSpPr txBox="1"/>
          <p:nvPr/>
        </p:nvSpPr>
        <p:spPr>
          <a:xfrm>
            <a:off x="1032470" y="3673025"/>
            <a:ext cx="1890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@fikri.firat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@sebastiaan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8" name="Google Shape;208;p49"/>
          <p:cNvSpPr txBox="1"/>
          <p:nvPr/>
        </p:nvSpPr>
        <p:spPr>
          <a:xfrm>
            <a:off x="7018320" y="3673025"/>
            <a:ext cx="1890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#smart-data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#support-data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8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AI mean for our customers?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58" name="Google Shape;358;p58"/>
          <p:cNvPicPr preferRelativeResize="0"/>
          <p:nvPr/>
        </p:nvPicPr>
        <p:blipFill rotWithShape="1">
          <a:blip r:embed="rId3">
            <a:alphaModFix/>
          </a:blip>
          <a:srcRect b="16752" l="0" r="0" t="6044"/>
          <a:stretch/>
        </p:blipFill>
        <p:spPr>
          <a:xfrm>
            <a:off x="2948552" y="782650"/>
            <a:ext cx="3684629" cy="3871976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8"/>
          <p:cNvSpPr/>
          <p:nvPr/>
        </p:nvSpPr>
        <p:spPr>
          <a:xfrm>
            <a:off x="3290625" y="4702213"/>
            <a:ext cx="2762400" cy="3216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Simple Keyword Condition for Returns</a:t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0" name="Google Shape;360;p58"/>
          <p:cNvSpPr/>
          <p:nvPr/>
        </p:nvSpPr>
        <p:spPr>
          <a:xfrm>
            <a:off x="1101313" y="894700"/>
            <a:ext cx="1247700" cy="540600"/>
          </a:xfrm>
          <a:prstGeom prst="wedgeRoundRectCallout">
            <a:avLst>
              <a:gd fmla="val 56670" name="adj1"/>
              <a:gd fmla="val -21791" name="adj2"/>
              <a:gd fmla="val 0" name="adj3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want to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return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an item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1" name="Google Shape;361;p58"/>
          <p:cNvSpPr/>
          <p:nvPr/>
        </p:nvSpPr>
        <p:spPr>
          <a:xfrm>
            <a:off x="6994613" y="894700"/>
            <a:ext cx="1247700" cy="540600"/>
          </a:xfrm>
          <a:prstGeom prst="wedgeRoundRectCallout">
            <a:avLst>
              <a:gd fmla="val -59376" name="adj1"/>
              <a:gd fmla="val -23053" name="adj2"/>
              <a:gd fmla="val 0" name="adj3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What's your refunds &amp; exchange policy?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2" name="Google Shape;362;p58"/>
          <p:cNvSpPr/>
          <p:nvPr/>
        </p:nvSpPr>
        <p:spPr>
          <a:xfrm>
            <a:off x="6994613" y="1587800"/>
            <a:ext cx="1247700" cy="540600"/>
          </a:xfrm>
          <a:prstGeom prst="wedgeRoundRectCallout">
            <a:avLst>
              <a:gd fmla="val -59376" name="adj1"/>
              <a:gd fmla="val -23053" name="adj2"/>
              <a:gd fmla="val 0" name="adj3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i cancel my order? My sneakers didn't fit!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3" name="Google Shape;363;p58"/>
          <p:cNvSpPr/>
          <p:nvPr/>
        </p:nvSpPr>
        <p:spPr>
          <a:xfrm>
            <a:off x="5449375" y="3755575"/>
            <a:ext cx="819600" cy="807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58"/>
          <p:cNvSpPr txBox="1"/>
          <p:nvPr/>
        </p:nvSpPr>
        <p:spPr>
          <a:xfrm>
            <a:off x="6146550" y="3628825"/>
            <a:ext cx="2762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EA2C5D"/>
                </a:solidFill>
                <a:latin typeface="Proxima Nova"/>
                <a:ea typeface="Proxima Nova"/>
                <a:cs typeface="Proxima Nova"/>
                <a:sym typeface="Proxima Nova"/>
              </a:rPr>
              <a:t>Not Captured</a:t>
            </a:r>
            <a:endParaRPr b="1" sz="13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Alternate</a:t>
            </a:r>
            <a:r>
              <a:rPr lang="en-GB" sz="11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 phrases</a:t>
            </a:r>
            <a:endParaRPr sz="11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Typos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Different Languages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Unknown Cases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5" name="Google Shape;365;p58"/>
          <p:cNvSpPr txBox="1"/>
          <p:nvPr/>
        </p:nvSpPr>
        <p:spPr>
          <a:xfrm>
            <a:off x="36225" y="3781225"/>
            <a:ext cx="2762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C5A4"/>
                </a:solidFill>
                <a:latin typeface="Proxima Nova"/>
                <a:ea typeface="Proxima Nova"/>
                <a:cs typeface="Proxima Nova"/>
                <a:sym typeface="Proxima Nova"/>
              </a:rPr>
              <a:t>Captured</a:t>
            </a:r>
            <a:endParaRPr b="1" sz="1300">
              <a:solidFill>
                <a:srgbClr val="00C5A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Known Phrases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366" name="Google Shape;366;p58"/>
          <p:cNvCxnSpPr/>
          <p:nvPr/>
        </p:nvCxnSpPr>
        <p:spPr>
          <a:xfrm>
            <a:off x="6275025" y="4153125"/>
            <a:ext cx="6666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9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AI mean for our customers?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72" name="Google Shape;372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025" y="782650"/>
            <a:ext cx="4645426" cy="405604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9"/>
          <p:cNvSpPr/>
          <p:nvPr/>
        </p:nvSpPr>
        <p:spPr>
          <a:xfrm>
            <a:off x="3290625" y="4702213"/>
            <a:ext cx="2762400" cy="3216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</a:t>
            </a:r>
            <a:r>
              <a:rPr b="1" lang="en-GB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Condition with RegExp for Returns</a:t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4" name="Google Shape;374;p59"/>
          <p:cNvSpPr/>
          <p:nvPr/>
        </p:nvSpPr>
        <p:spPr>
          <a:xfrm>
            <a:off x="1101313" y="894700"/>
            <a:ext cx="1247700" cy="540600"/>
          </a:xfrm>
          <a:prstGeom prst="wedgeRoundRectCallout">
            <a:avLst>
              <a:gd fmla="val 56670" name="adj1"/>
              <a:gd fmla="val -21791" name="adj2"/>
              <a:gd fmla="val 0" name="adj3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want to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return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an item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5" name="Google Shape;375;p59"/>
          <p:cNvSpPr/>
          <p:nvPr/>
        </p:nvSpPr>
        <p:spPr>
          <a:xfrm>
            <a:off x="1101313" y="1547350"/>
            <a:ext cx="1247700" cy="540600"/>
          </a:xfrm>
          <a:prstGeom prst="wedgeRoundRectCallout">
            <a:avLst>
              <a:gd fmla="val 56747" name="adj1"/>
              <a:gd fmla="val -24551" name="adj2"/>
              <a:gd fmla="val 0" name="adj3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What's your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refunds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&amp; exchange policy?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6" name="Google Shape;376;p59"/>
          <p:cNvSpPr/>
          <p:nvPr/>
        </p:nvSpPr>
        <p:spPr>
          <a:xfrm>
            <a:off x="1101313" y="2200000"/>
            <a:ext cx="1247700" cy="540600"/>
          </a:xfrm>
          <a:prstGeom prst="wedgeRoundRectCallout">
            <a:avLst>
              <a:gd fmla="val 56747" name="adj1"/>
              <a:gd fmla="val -23465" name="adj2"/>
              <a:gd fmla="val 0" name="adj3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i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cancel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my order? My sneakers didn't fit!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7" name="Google Shape;377;p59"/>
          <p:cNvSpPr/>
          <p:nvPr/>
        </p:nvSpPr>
        <p:spPr>
          <a:xfrm>
            <a:off x="6994438" y="909750"/>
            <a:ext cx="1247700" cy="540600"/>
          </a:xfrm>
          <a:prstGeom prst="wedgeRoundRectCallout">
            <a:avLst>
              <a:gd fmla="val -59376" name="adj1"/>
              <a:gd fmla="val -23053" name="adj2"/>
              <a:gd fmla="val 0" name="adj3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i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retrn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an item?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8" name="Google Shape;378;p59"/>
          <p:cNvSpPr/>
          <p:nvPr/>
        </p:nvSpPr>
        <p:spPr>
          <a:xfrm>
            <a:off x="6994438" y="1602850"/>
            <a:ext cx="1247700" cy="540600"/>
          </a:xfrm>
          <a:prstGeom prst="wedgeRoundRectCallout">
            <a:avLst>
              <a:gd fmla="val -59376" name="adj1"/>
              <a:gd fmla="val -23053" name="adj2"/>
              <a:gd fmla="val 0" name="adj3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hoe kan ik mijn bestelling retourneren?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9" name="Google Shape;379;p59"/>
          <p:cNvSpPr/>
          <p:nvPr/>
        </p:nvSpPr>
        <p:spPr>
          <a:xfrm>
            <a:off x="6994438" y="2295950"/>
            <a:ext cx="1247700" cy="540600"/>
          </a:xfrm>
          <a:prstGeom prst="wedgeRoundRectCallout">
            <a:avLst>
              <a:gd fmla="val -59376" name="adj1"/>
              <a:gd fmla="val -23053" name="adj2"/>
              <a:gd fmla="val 0" name="adj3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My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payback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still hasn't arrived!!!11!!1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0" name="Google Shape;380;p59"/>
          <p:cNvSpPr/>
          <p:nvPr/>
        </p:nvSpPr>
        <p:spPr>
          <a:xfrm>
            <a:off x="7336896" y="832075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Typo</a:t>
            </a:r>
            <a:endParaRPr b="1" sz="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1" name="Google Shape;381;p59"/>
          <p:cNvSpPr/>
          <p:nvPr/>
        </p:nvSpPr>
        <p:spPr>
          <a:xfrm>
            <a:off x="7336896" y="1490525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Language</a:t>
            </a:r>
            <a:endParaRPr b="1" sz="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2" name="Google Shape;382;p59"/>
          <p:cNvSpPr/>
          <p:nvPr/>
        </p:nvSpPr>
        <p:spPr>
          <a:xfrm>
            <a:off x="7336896" y="2183625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CC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Keywords</a:t>
            </a:r>
            <a:endParaRPr b="1" sz="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3" name="Google Shape;383;p59"/>
          <p:cNvSpPr txBox="1"/>
          <p:nvPr/>
        </p:nvSpPr>
        <p:spPr>
          <a:xfrm>
            <a:off x="42350" y="3872975"/>
            <a:ext cx="2762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00C5A4"/>
                </a:solidFill>
                <a:latin typeface="Proxima Nova"/>
                <a:ea typeface="Proxima Nova"/>
                <a:cs typeface="Proxima Nova"/>
                <a:sym typeface="Proxima Nova"/>
              </a:rPr>
              <a:t>Captured</a:t>
            </a:r>
            <a:endParaRPr b="1" sz="1300">
              <a:solidFill>
                <a:srgbClr val="00C5A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Known Phrases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Known Alternate Phrases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4" name="Google Shape;384;p59"/>
          <p:cNvSpPr txBox="1"/>
          <p:nvPr/>
        </p:nvSpPr>
        <p:spPr>
          <a:xfrm>
            <a:off x="6911150" y="3318525"/>
            <a:ext cx="2762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EA2C5D"/>
                </a:solidFill>
                <a:latin typeface="Proxima Nova"/>
                <a:ea typeface="Proxima Nova"/>
                <a:cs typeface="Proxima Nova"/>
                <a:sym typeface="Proxima Nova"/>
              </a:rPr>
              <a:t>Not Captured</a:t>
            </a:r>
            <a:endParaRPr b="1" sz="13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E06666"/>
                </a:solidFill>
                <a:latin typeface="Proxima Nova"/>
                <a:ea typeface="Proxima Nova"/>
                <a:cs typeface="Proxima Nova"/>
                <a:sym typeface="Proxima Nova"/>
              </a:rPr>
              <a:t>Alternate phrases</a:t>
            </a:r>
            <a:endParaRPr sz="1100">
              <a:solidFill>
                <a:srgbClr val="E0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Typos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Different Languages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Unknown Cases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5" name="Google Shape;385;p59"/>
          <p:cNvSpPr/>
          <p:nvPr/>
        </p:nvSpPr>
        <p:spPr>
          <a:xfrm>
            <a:off x="6091550" y="3394725"/>
            <a:ext cx="819600" cy="807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6" name="Google Shape;386;p59"/>
          <p:cNvCxnSpPr>
            <a:stCxn id="385" idx="6"/>
          </p:cNvCxnSpPr>
          <p:nvPr/>
        </p:nvCxnSpPr>
        <p:spPr>
          <a:xfrm>
            <a:off x="6911150" y="3798375"/>
            <a:ext cx="7521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AI mean for our customers?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2" name="Google Shape;392;p60"/>
          <p:cNvSpPr/>
          <p:nvPr/>
        </p:nvSpPr>
        <p:spPr>
          <a:xfrm>
            <a:off x="3038400" y="4702213"/>
            <a:ext cx="2762400" cy="3216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Intent-Based Routing</a:t>
            </a:r>
            <a:endParaRPr b="1" sz="10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3" name="Google Shape;393;p60"/>
          <p:cNvSpPr/>
          <p:nvPr/>
        </p:nvSpPr>
        <p:spPr>
          <a:xfrm>
            <a:off x="948913" y="894700"/>
            <a:ext cx="1247700" cy="540600"/>
          </a:xfrm>
          <a:prstGeom prst="wedgeRoundRectCallout">
            <a:avLst>
              <a:gd fmla="val 56670" name="adj1"/>
              <a:gd fmla="val -21791" name="adj2"/>
              <a:gd fmla="val 0" name="adj3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 want to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return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an item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4" name="Google Shape;394;p60"/>
          <p:cNvSpPr/>
          <p:nvPr/>
        </p:nvSpPr>
        <p:spPr>
          <a:xfrm>
            <a:off x="948913" y="1547350"/>
            <a:ext cx="1247700" cy="540600"/>
          </a:xfrm>
          <a:prstGeom prst="wedgeRoundRectCallout">
            <a:avLst>
              <a:gd fmla="val 56747" name="adj1"/>
              <a:gd fmla="val -24551" name="adj2"/>
              <a:gd fmla="val 0" name="adj3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What's your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refunds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&amp; exchange policy?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5" name="Google Shape;395;p60"/>
          <p:cNvSpPr/>
          <p:nvPr/>
        </p:nvSpPr>
        <p:spPr>
          <a:xfrm>
            <a:off x="948913" y="2200000"/>
            <a:ext cx="1247700" cy="540600"/>
          </a:xfrm>
          <a:prstGeom prst="wedgeRoundRectCallout">
            <a:avLst>
              <a:gd fmla="val 56747" name="adj1"/>
              <a:gd fmla="val -23465" name="adj2"/>
              <a:gd fmla="val 0" name="adj3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i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cancel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my order? My sneakers didn't fit!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6" name="Google Shape;396;p60"/>
          <p:cNvSpPr/>
          <p:nvPr/>
        </p:nvSpPr>
        <p:spPr>
          <a:xfrm>
            <a:off x="948913" y="2970450"/>
            <a:ext cx="1247700" cy="540600"/>
          </a:xfrm>
          <a:prstGeom prst="wedgeRoundRectCallout">
            <a:avLst>
              <a:gd fmla="val 56339" name="adj1"/>
              <a:gd fmla="val -21911" name="adj2"/>
              <a:gd fmla="val 0" name="adj3"/>
            </a:avLst>
          </a:prstGeom>
          <a:solidFill>
            <a:srgbClr val="63A6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How can i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retrn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an item?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7" name="Google Shape;397;p60"/>
          <p:cNvSpPr/>
          <p:nvPr/>
        </p:nvSpPr>
        <p:spPr>
          <a:xfrm>
            <a:off x="948913" y="3663550"/>
            <a:ext cx="1247700" cy="540600"/>
          </a:xfrm>
          <a:prstGeom prst="wedgeRoundRectCallout">
            <a:avLst>
              <a:gd fmla="val 55848" name="adj1"/>
              <a:gd fmla="val -23409" name="adj2"/>
              <a:gd fmla="val 0" name="adj3"/>
            </a:avLst>
          </a:prstGeom>
          <a:solidFill>
            <a:srgbClr val="63A6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hoe kan ik mijn bestelling retourneren?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8" name="Google Shape;398;p60"/>
          <p:cNvSpPr/>
          <p:nvPr/>
        </p:nvSpPr>
        <p:spPr>
          <a:xfrm>
            <a:off x="948913" y="4356650"/>
            <a:ext cx="1247700" cy="540600"/>
          </a:xfrm>
          <a:prstGeom prst="wedgeRoundRectCallout">
            <a:avLst>
              <a:gd fmla="val 57809" name="adj1"/>
              <a:gd fmla="val -22651" name="adj2"/>
              <a:gd fmla="val 0" name="adj3"/>
            </a:avLst>
          </a:prstGeom>
          <a:solidFill>
            <a:srgbClr val="63A6F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My </a:t>
            </a:r>
            <a:r>
              <a:rPr b="1"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payback</a:t>
            </a:r>
            <a:r>
              <a:rPr lang="en-GB" sz="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still hasn't arrived!!!11!!1</a:t>
            </a:r>
            <a:endParaRPr sz="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99" name="Google Shape;399;p60"/>
          <p:cNvSpPr/>
          <p:nvPr/>
        </p:nvSpPr>
        <p:spPr>
          <a:xfrm>
            <a:off x="1291371" y="2892775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Typo</a:t>
            </a:r>
            <a:endParaRPr b="1" sz="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0" name="Google Shape;400;p60"/>
          <p:cNvSpPr/>
          <p:nvPr/>
        </p:nvSpPr>
        <p:spPr>
          <a:xfrm>
            <a:off x="1291371" y="3551225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Language</a:t>
            </a:r>
            <a:endParaRPr b="1" sz="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01" name="Google Shape;401;p60"/>
          <p:cNvSpPr/>
          <p:nvPr/>
        </p:nvSpPr>
        <p:spPr>
          <a:xfrm>
            <a:off x="1291371" y="4244325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C58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Keywords</a:t>
            </a:r>
            <a:endParaRPr b="1" sz="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02" name="Google Shape;402;p60"/>
          <p:cNvPicPr preferRelativeResize="0"/>
          <p:nvPr/>
        </p:nvPicPr>
        <p:blipFill rotWithShape="1">
          <a:blip r:embed="rId3">
            <a:alphaModFix/>
          </a:blip>
          <a:srcRect b="13292" l="0" r="0" t="0"/>
          <a:stretch/>
        </p:blipFill>
        <p:spPr>
          <a:xfrm>
            <a:off x="3020350" y="782650"/>
            <a:ext cx="2798500" cy="39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60"/>
          <p:cNvSpPr/>
          <p:nvPr/>
        </p:nvSpPr>
        <p:spPr>
          <a:xfrm>
            <a:off x="4905550" y="3847325"/>
            <a:ext cx="819600" cy="807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4" name="Google Shape;404;p60"/>
          <p:cNvCxnSpPr>
            <a:stCxn id="403" idx="6"/>
          </p:cNvCxnSpPr>
          <p:nvPr/>
        </p:nvCxnSpPr>
        <p:spPr>
          <a:xfrm>
            <a:off x="5725150" y="4250975"/>
            <a:ext cx="8829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oval"/>
          </a:ln>
        </p:spPr>
      </p:cxnSp>
      <p:pic>
        <p:nvPicPr>
          <p:cNvPr id="405" name="Google Shape;405;p60"/>
          <p:cNvPicPr preferRelativeResize="0"/>
          <p:nvPr/>
        </p:nvPicPr>
        <p:blipFill rotWithShape="1">
          <a:blip r:embed="rId4">
            <a:alphaModFix/>
          </a:blip>
          <a:srcRect b="10043" l="23147" r="0" t="7359"/>
          <a:stretch/>
        </p:blipFill>
        <p:spPr>
          <a:xfrm>
            <a:off x="6642575" y="781825"/>
            <a:ext cx="2825628" cy="404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61"/>
          <p:cNvSpPr txBox="1"/>
          <p:nvPr>
            <p:ph idx="12" type="sldNum"/>
          </p:nvPr>
        </p:nvSpPr>
        <p:spPr>
          <a:xfrm>
            <a:off x="4484637" y="4905375"/>
            <a:ext cx="169988" cy="176175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en-GB" sz="500">
                <a:solidFill>
                  <a:srgbClr val="3A4657"/>
                </a:solidFill>
              </a:rPr>
              <a:t>‹#›</a:t>
            </a:fld>
            <a:endParaRPr sz="500">
              <a:solidFill>
                <a:srgbClr val="3A4657"/>
              </a:solidFill>
            </a:endParaRPr>
          </a:p>
        </p:txBody>
      </p:sp>
      <p:sp>
        <p:nvSpPr>
          <p:cNvPr id="411" name="Google Shape;411;p61"/>
          <p:cNvSpPr txBox="1"/>
          <p:nvPr/>
        </p:nvSpPr>
        <p:spPr>
          <a:xfrm>
            <a:off x="3700463" y="886300"/>
            <a:ext cx="16944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AI PLATFORM</a:t>
            </a:r>
            <a:endParaRPr b="1" sz="12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NLP Logic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 Manager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Dataset Insights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Prediction Feedbacks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2" name="Google Shape;41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722" y="1943779"/>
            <a:ext cx="1694287" cy="609315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61"/>
          <p:cNvSpPr txBox="1"/>
          <p:nvPr/>
        </p:nvSpPr>
        <p:spPr>
          <a:xfrm>
            <a:off x="1357247" y="2068856"/>
            <a:ext cx="1395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rPr>
              <a:t>BASIC ROUTING</a:t>
            </a:r>
            <a:endParaRPr b="1" sz="9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Keyword or Rule-based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Custom Logic by Customer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4" name="Google Shape;41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725" y="2622800"/>
            <a:ext cx="1694275" cy="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61"/>
          <p:cNvSpPr txBox="1"/>
          <p:nvPr/>
        </p:nvSpPr>
        <p:spPr>
          <a:xfrm>
            <a:off x="1357247" y="2794931"/>
            <a:ext cx="1395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rPr>
              <a:t>BASIC DEFLECTION</a:t>
            </a:r>
            <a:endParaRPr b="1" sz="9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Business Hours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Welcome Message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Custom Logic by Customer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6" name="Google Shape;41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722" y="3451603"/>
            <a:ext cx="1694287" cy="553641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61"/>
          <p:cNvSpPr txBox="1"/>
          <p:nvPr/>
        </p:nvSpPr>
        <p:spPr>
          <a:xfrm>
            <a:off x="1357247" y="3521006"/>
            <a:ext cx="16008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AAB7CA"/>
                </a:solidFill>
                <a:latin typeface="Proxima Nova"/>
                <a:ea typeface="Proxima Nova"/>
                <a:cs typeface="Proxima Nova"/>
                <a:sym typeface="Proxima Nova"/>
              </a:rPr>
              <a:t>BASIC OBSERVABILITY</a:t>
            </a:r>
            <a:endParaRPr b="1" sz="9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Invocation success rate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Flow Heatmap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18" name="Google Shape;418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9700" y="1126951"/>
            <a:ext cx="1204850" cy="3311451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61"/>
          <p:cNvSpPr txBox="1"/>
          <p:nvPr/>
        </p:nvSpPr>
        <p:spPr>
          <a:xfrm>
            <a:off x="6477281" y="2260913"/>
            <a:ext cx="8298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Reduced Cost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of Ownership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0" name="Google Shape;420;p61"/>
          <p:cNvSpPr txBox="1"/>
          <p:nvPr/>
        </p:nvSpPr>
        <p:spPr>
          <a:xfrm>
            <a:off x="6315675" y="3105211"/>
            <a:ext cx="11529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Reduced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Developer Overhead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21" name="Google Shape;421;p61"/>
          <p:cNvSpPr txBox="1"/>
          <p:nvPr/>
        </p:nvSpPr>
        <p:spPr>
          <a:xfrm>
            <a:off x="6315675" y="3949519"/>
            <a:ext cx="11529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 Journey Observability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2" name="Google Shape;422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0327" y="2057194"/>
            <a:ext cx="203597" cy="20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0327" y="2901614"/>
            <a:ext cx="203597" cy="20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0327" y="3746044"/>
            <a:ext cx="203597" cy="203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69797" y="4916297"/>
            <a:ext cx="1207294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509" y="1949879"/>
            <a:ext cx="1694287" cy="609315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1"/>
          <p:cNvSpPr txBox="1"/>
          <p:nvPr/>
        </p:nvSpPr>
        <p:spPr>
          <a:xfrm>
            <a:off x="3794034" y="2074956"/>
            <a:ext cx="1395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SMART</a:t>
            </a:r>
            <a:r>
              <a:rPr b="1" lang="en-GB" sz="9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 ROUTING</a:t>
            </a:r>
            <a:endParaRPr b="1" sz="900">
              <a:solidFill>
                <a:srgbClr val="0C58D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Knowledge-Based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AI Logic by Customer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28" name="Google Shape;42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513" y="2628900"/>
            <a:ext cx="1694275" cy="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1"/>
          <p:cNvSpPr txBox="1"/>
          <p:nvPr/>
        </p:nvSpPr>
        <p:spPr>
          <a:xfrm>
            <a:off x="3794034" y="2801031"/>
            <a:ext cx="1395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SMART</a:t>
            </a:r>
            <a:r>
              <a:rPr b="1" lang="en-GB" sz="9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 DEFLECTION</a:t>
            </a:r>
            <a:endParaRPr b="1" sz="900">
              <a:solidFill>
                <a:srgbClr val="0C58D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FAQ Automation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IVAs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AI Logic by Customer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0" name="Google Shape;430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0500" y="3480425"/>
            <a:ext cx="1694300" cy="902162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61"/>
          <p:cNvSpPr txBox="1"/>
          <p:nvPr/>
        </p:nvSpPr>
        <p:spPr>
          <a:xfrm>
            <a:off x="3794034" y="3755706"/>
            <a:ext cx="16008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SMART</a:t>
            </a:r>
            <a:r>
              <a:rPr b="1" lang="en-GB" sz="9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 OBSERVABILITY</a:t>
            </a:r>
            <a:endParaRPr b="1" sz="900">
              <a:solidFill>
                <a:srgbClr val="0C58D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Deflection Rate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Distribution of Intents/Answers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Capture unknown cases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Prediction Feedbacks &amp; Training</a:t>
            </a:r>
            <a:endParaRPr sz="8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2" name="Google Shape;432;p61"/>
          <p:cNvSpPr txBox="1"/>
          <p:nvPr/>
        </p:nvSpPr>
        <p:spPr>
          <a:xfrm>
            <a:off x="3141463" y="2728300"/>
            <a:ext cx="375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+</a:t>
            </a:r>
            <a:endParaRPr b="1" sz="3000">
              <a:solidFill>
                <a:srgbClr val="0C58D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3" name="Google Shape;433;p61"/>
          <p:cNvSpPr txBox="1"/>
          <p:nvPr/>
        </p:nvSpPr>
        <p:spPr>
          <a:xfrm>
            <a:off x="5667425" y="2728300"/>
            <a:ext cx="375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C58D3"/>
                </a:solidFill>
                <a:latin typeface="Proxima Nova"/>
                <a:ea typeface="Proxima Nova"/>
                <a:cs typeface="Proxima Nova"/>
                <a:sym typeface="Proxima Nova"/>
              </a:rPr>
              <a:t>=</a:t>
            </a:r>
            <a:endParaRPr b="1" sz="3000">
              <a:solidFill>
                <a:srgbClr val="0C58D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4" name="Google Shape;434;p61"/>
          <p:cNvSpPr txBox="1"/>
          <p:nvPr/>
        </p:nvSpPr>
        <p:spPr>
          <a:xfrm>
            <a:off x="1291650" y="886300"/>
            <a:ext cx="16008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FLOW BUILDER</a:t>
            </a:r>
            <a:endParaRPr b="1" sz="12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Simple Logic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Logs &amp; Heatmap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Triggers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Integrations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35" name="Google Shape;435;p61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AI mean for our customers?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36" name="Google Shape;43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90327" y="1272344"/>
            <a:ext cx="203597" cy="203597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1"/>
          <p:cNvSpPr txBox="1"/>
          <p:nvPr/>
        </p:nvSpPr>
        <p:spPr>
          <a:xfrm>
            <a:off x="6477281" y="1480175"/>
            <a:ext cx="829800" cy="42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24374E"/>
                </a:solidFill>
                <a:latin typeface="Proxima Nova"/>
                <a:ea typeface="Proxima Nova"/>
                <a:cs typeface="Proxima Nova"/>
                <a:sym typeface="Proxima Nova"/>
              </a:rPr>
              <a:t>Active Learning</a:t>
            </a:r>
            <a:endParaRPr sz="900">
              <a:solidFill>
                <a:srgbClr val="24374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4825" y="102850"/>
            <a:ext cx="5446775" cy="4766508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62"/>
          <p:cNvSpPr txBox="1"/>
          <p:nvPr>
            <p:ph idx="12" type="sldNum"/>
          </p:nvPr>
        </p:nvSpPr>
        <p:spPr>
          <a:xfrm>
            <a:off x="4484637" y="4905375"/>
            <a:ext cx="169988" cy="176175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en-GB" sz="500">
                <a:solidFill>
                  <a:srgbClr val="3A4657"/>
                </a:solidFill>
              </a:rPr>
              <a:t>‹#›</a:t>
            </a:fld>
            <a:endParaRPr sz="500">
              <a:solidFill>
                <a:srgbClr val="3A4657"/>
              </a:solidFill>
            </a:endParaRPr>
          </a:p>
        </p:txBody>
      </p:sp>
      <p:sp>
        <p:nvSpPr>
          <p:cNvPr id="444" name="Google Shape;444;p62"/>
          <p:cNvSpPr txBox="1"/>
          <p:nvPr/>
        </p:nvSpPr>
        <p:spPr>
          <a:xfrm>
            <a:off x="573874" y="1197800"/>
            <a:ext cx="32400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Diceltesca</a:t>
            </a:r>
            <a:endParaRPr b="1" sz="23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(MT: #7763549 / MB: #6747912)</a:t>
            </a:r>
            <a:endParaRPr sz="8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Automates commonly asked questions in their flow by Answer FAQ step</a:t>
            </a:r>
            <a:endParaRPr sz="1200">
              <a:solidFill>
                <a:srgbClr val="2481D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45" name="Google Shape;445;p62"/>
          <p:cNvSpPr txBox="1"/>
          <p:nvPr/>
        </p:nvSpPr>
        <p:spPr>
          <a:xfrm>
            <a:off x="573876" y="2596625"/>
            <a:ext cx="3275700" cy="12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CAAF3"/>
                </a:solidFill>
                <a:latin typeface="Proxima Nova"/>
                <a:ea typeface="Proxima Nova"/>
                <a:cs typeface="Proxima Nova"/>
                <a:sym typeface="Proxima Nova"/>
              </a:rPr>
              <a:t>82</a:t>
            </a:r>
            <a:r>
              <a:rPr b="1" lang="en-GB" sz="1600">
                <a:solidFill>
                  <a:srgbClr val="4CAAF3"/>
                </a:solidFill>
                <a:latin typeface="Proxima Nova"/>
                <a:ea typeface="Proxima Nova"/>
                <a:cs typeface="Proxima Nova"/>
                <a:sym typeface="Proxima Nova"/>
              </a:rPr>
              <a:t>%</a:t>
            </a:r>
            <a:endParaRPr b="1" sz="16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Of all incoming requests deflected using NLP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4CAAF3"/>
                </a:solidFill>
                <a:latin typeface="Proxima Nova"/>
                <a:ea typeface="Proxima Nova"/>
                <a:cs typeface="Proxima Nova"/>
                <a:sym typeface="Proxima Nova"/>
              </a:rPr>
              <a:t>62</a:t>
            </a:r>
            <a:r>
              <a:rPr b="1" lang="en-GB" sz="1600">
                <a:solidFill>
                  <a:srgbClr val="4CAAF3"/>
                </a:solidFill>
                <a:latin typeface="Proxima Nova"/>
                <a:ea typeface="Proxima Nova"/>
                <a:cs typeface="Proxima Nova"/>
                <a:sym typeface="Proxima Nova"/>
              </a:rPr>
              <a:t>%</a:t>
            </a:r>
            <a:endParaRPr b="1" sz="16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Of all questions answered using the FAQ dataset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6" name="Google Shape;446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9797" y="4916297"/>
            <a:ext cx="1207294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2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Spotlight - FAQ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48" name="Google Shape;448;p62"/>
          <p:cNvPicPr preferRelativeResize="0"/>
          <p:nvPr/>
        </p:nvPicPr>
        <p:blipFill rotWithShape="1">
          <a:blip r:embed="rId5">
            <a:alphaModFix/>
          </a:blip>
          <a:srcRect b="54735" l="50452" r="31258" t="33408"/>
          <a:stretch/>
        </p:blipFill>
        <p:spPr>
          <a:xfrm>
            <a:off x="6292875" y="1695350"/>
            <a:ext cx="996151" cy="56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63"/>
          <p:cNvPicPr preferRelativeResize="0"/>
          <p:nvPr/>
        </p:nvPicPr>
        <p:blipFill rotWithShape="1">
          <a:blip r:embed="rId3">
            <a:alphaModFix/>
          </a:blip>
          <a:srcRect b="11024" l="0" r="0" t="0"/>
          <a:stretch/>
        </p:blipFill>
        <p:spPr>
          <a:xfrm>
            <a:off x="5646400" y="0"/>
            <a:ext cx="3019400" cy="5087749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en-GB" sz="500">
                <a:solidFill>
                  <a:srgbClr val="3A4657"/>
                </a:solidFill>
              </a:rPr>
              <a:t>‹#›</a:t>
            </a:fld>
            <a:endParaRPr sz="500">
              <a:solidFill>
                <a:srgbClr val="3A4657"/>
              </a:solidFill>
            </a:endParaRPr>
          </a:p>
        </p:txBody>
      </p:sp>
      <p:sp>
        <p:nvSpPr>
          <p:cNvPr id="455" name="Google Shape;455;p63"/>
          <p:cNvSpPr txBox="1"/>
          <p:nvPr/>
        </p:nvSpPr>
        <p:spPr>
          <a:xfrm>
            <a:off x="573875" y="1197800"/>
            <a:ext cx="32400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SSE</a:t>
            </a:r>
            <a:endParaRPr b="1" sz="23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(MT: #8876879 / MB: #7875322)</a:t>
            </a:r>
            <a:endParaRPr sz="8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Lead Qualification by validating user’s account number and post code.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See drop rates/dropping users via Flow Logs and Heatmap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 process visibility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 agent efficiency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6" name="Google Shape;456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9797" y="4916297"/>
            <a:ext cx="1207294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3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Spotlight - Entity Recognition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58" name="Google Shape;458;p63"/>
          <p:cNvPicPr preferRelativeResize="0"/>
          <p:nvPr/>
        </p:nvPicPr>
        <p:blipFill rotWithShape="1">
          <a:blip r:embed="rId5">
            <a:alphaModFix/>
          </a:blip>
          <a:srcRect b="80230" l="38220" r="36400" t="10556"/>
          <a:stretch/>
        </p:blipFill>
        <p:spPr>
          <a:xfrm>
            <a:off x="6800525" y="603425"/>
            <a:ext cx="766275" cy="52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3"/>
          <p:cNvPicPr preferRelativeResize="0"/>
          <p:nvPr/>
        </p:nvPicPr>
        <p:blipFill rotWithShape="1">
          <a:blip r:embed="rId5">
            <a:alphaModFix/>
          </a:blip>
          <a:srcRect b="28627" l="23949" r="50672" t="62159"/>
          <a:stretch/>
        </p:blipFill>
        <p:spPr>
          <a:xfrm>
            <a:off x="6369500" y="3582250"/>
            <a:ext cx="766275" cy="526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FBFF"/>
        </a:soli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4"/>
          <p:cNvPicPr preferRelativeResize="0"/>
          <p:nvPr/>
        </p:nvPicPr>
        <p:blipFill rotWithShape="1">
          <a:blip r:embed="rId3">
            <a:alphaModFix/>
          </a:blip>
          <a:srcRect b="0" l="4419" r="22890" t="0"/>
          <a:stretch/>
        </p:blipFill>
        <p:spPr>
          <a:xfrm>
            <a:off x="3813875" y="0"/>
            <a:ext cx="5330126" cy="5087751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64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</a:pPr>
            <a:fld id="{00000000-1234-1234-1234-123412341234}" type="slidenum">
              <a:rPr lang="en-GB" sz="500">
                <a:solidFill>
                  <a:srgbClr val="3A4657"/>
                </a:solidFill>
              </a:rPr>
              <a:t>‹#›</a:t>
            </a:fld>
            <a:endParaRPr sz="500">
              <a:solidFill>
                <a:srgbClr val="3A4657"/>
              </a:solidFill>
            </a:endParaRPr>
          </a:p>
        </p:txBody>
      </p:sp>
      <p:sp>
        <p:nvSpPr>
          <p:cNvPr id="466" name="Google Shape;466;p64"/>
          <p:cNvSpPr txBox="1"/>
          <p:nvPr/>
        </p:nvSpPr>
        <p:spPr>
          <a:xfrm>
            <a:off x="573875" y="1197800"/>
            <a:ext cx="32400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O2 Canada</a:t>
            </a:r>
            <a:endParaRPr b="1" sz="23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(MT: #8242459 / MB: #7234892)</a:t>
            </a:r>
            <a:endParaRPr sz="8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Intent-based routing to ensure best matching agent to resolve inquiries faster and more efficiently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Uses complex datasets to sort incoming inquiries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Recognized intents are used to point to Inbox queues and add tags to tickets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7" name="Google Shape;467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9797" y="4916297"/>
            <a:ext cx="1207294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64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Spotlight - Intent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469" name="Google Shape;469;p64"/>
          <p:cNvPicPr preferRelativeResize="0"/>
          <p:nvPr/>
        </p:nvPicPr>
        <p:blipFill rotWithShape="1">
          <a:blip r:embed="rId5">
            <a:alphaModFix/>
          </a:blip>
          <a:srcRect b="70804" l="62130" r="27811" t="12064"/>
          <a:stretch/>
        </p:blipFill>
        <p:spPr>
          <a:xfrm>
            <a:off x="8045700" y="641750"/>
            <a:ext cx="737525" cy="8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64"/>
          <p:cNvPicPr preferRelativeResize="0"/>
          <p:nvPr/>
        </p:nvPicPr>
        <p:blipFill rotWithShape="1">
          <a:blip r:embed="rId5">
            <a:alphaModFix/>
          </a:blip>
          <a:srcRect b="32208" l="9751" r="82541" t="59507"/>
          <a:stretch/>
        </p:blipFill>
        <p:spPr>
          <a:xfrm>
            <a:off x="4204826" y="3055450"/>
            <a:ext cx="565126" cy="42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64"/>
          <p:cNvPicPr preferRelativeResize="0"/>
          <p:nvPr/>
        </p:nvPicPr>
        <p:blipFill rotWithShape="1">
          <a:blip r:embed="rId5">
            <a:alphaModFix/>
          </a:blip>
          <a:srcRect b="32208" l="52595" r="39697" t="59507"/>
          <a:stretch/>
        </p:blipFill>
        <p:spPr>
          <a:xfrm>
            <a:off x="7346500" y="3055450"/>
            <a:ext cx="565126" cy="42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5"/>
          <p:cNvSpPr txBox="1"/>
          <p:nvPr/>
        </p:nvSpPr>
        <p:spPr>
          <a:xfrm>
            <a:off x="4804950" y="969750"/>
            <a:ext cx="38934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Deflection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2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Completely automate recurring processes for your business and </a:t>
            </a:r>
            <a:r>
              <a:rPr lang="en-GB" sz="1200" u="sng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reduce operational costs exponentially</a:t>
            </a:r>
            <a:endParaRPr sz="1200" u="sng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b="1" lang="en-GB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Intelligent Virtual Assistants (IVAs)</a:t>
            </a:r>
            <a:r>
              <a:rPr lang="en-GB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for complete process automation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b="1" lang="en-GB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Qualification</a:t>
            </a:r>
            <a:r>
              <a:rPr lang="en-GB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 of potential customers, fill in the blanks on what a user needs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b="1" lang="en-GB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Registration/Onboarding </a:t>
            </a:r>
            <a:r>
              <a:rPr lang="en-GB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of users with data and document collection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Proxima Nova"/>
              <a:buChar char="●"/>
            </a:pPr>
            <a:r>
              <a:rPr lang="en-GB" sz="11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..and more</a:t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7" name="Google Shape;477;p65"/>
          <p:cNvSpPr txBox="1"/>
          <p:nvPr/>
        </p:nvSpPr>
        <p:spPr>
          <a:xfrm>
            <a:off x="394250" y="969750"/>
            <a:ext cx="38934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Routing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Optimise cost-per-user for support and </a:t>
            </a:r>
            <a:r>
              <a:rPr lang="en-GB" sz="1200" u="sng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 time-to-resolution</a:t>
            </a:r>
            <a:endParaRPr sz="1200" u="sng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37474F"/>
              </a:buClr>
              <a:buSzPts val="1100"/>
              <a:buFont typeface="Proxima Nova"/>
              <a:buChar char="●"/>
            </a:pPr>
            <a:r>
              <a:rPr b="1" lang="en-GB" sz="11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Route</a:t>
            </a:r>
            <a:r>
              <a:rPr lang="en-GB" sz="11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 messages to the right agent at the right time</a:t>
            </a:r>
            <a:endParaRPr sz="11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100"/>
              <a:buFont typeface="Proxima Nova"/>
              <a:buChar char="●"/>
            </a:pPr>
            <a:r>
              <a:rPr b="1" lang="en-GB" sz="11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Quick-Resolve</a:t>
            </a:r>
            <a:r>
              <a:rPr lang="en-GB" sz="11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 low-touch or no-touch inquiries from customers</a:t>
            </a:r>
            <a:endParaRPr sz="11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100"/>
              <a:buFont typeface="Proxima Nova"/>
              <a:buChar char="●"/>
            </a:pPr>
            <a:r>
              <a:rPr b="1" lang="en-GB" sz="11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</a:t>
            </a:r>
            <a:r>
              <a:rPr lang="en-GB" sz="11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 satisfaction, loyalty and needs</a:t>
            </a:r>
            <a:endParaRPr sz="11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984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100"/>
              <a:buFont typeface="Proxima Nova"/>
              <a:buChar char="●"/>
            </a:pPr>
            <a:r>
              <a:rPr lang="en-GB" sz="11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..and more</a:t>
            </a:r>
            <a:endParaRPr sz="11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78" name="Google Shape;478;p65"/>
          <p:cNvSpPr txBox="1"/>
          <p:nvPr/>
        </p:nvSpPr>
        <p:spPr>
          <a:xfrm>
            <a:off x="269075" y="102850"/>
            <a:ext cx="5044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Win - Dominant Use Cases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6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Win? - Getting Customers Started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4" name="Google Shape;484;p66"/>
          <p:cNvSpPr txBox="1"/>
          <p:nvPr/>
        </p:nvSpPr>
        <p:spPr>
          <a:xfrm>
            <a:off x="269075" y="1197800"/>
            <a:ext cx="37167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When use case unknown : Focus on Exploration &amp; Discovery</a:t>
            </a:r>
            <a:endParaRPr b="1" sz="8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It’s quite difficult to navigate a conversation around “What are your goals with AI?”. Focus on getting customers to explore benefits.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No technical knowledge required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As simple as building a dataset or copy a sample one and add to flow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Start tracking insights to uncover possibilities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Handful of help center articles, templates and sample datasets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485" name="Google Shape;485;p66"/>
          <p:cNvSpPr txBox="1"/>
          <p:nvPr/>
        </p:nvSpPr>
        <p:spPr>
          <a:xfrm>
            <a:off x="5197350" y="1197800"/>
            <a:ext cx="37167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When use case known : Focus on Pilot </a:t>
            </a:r>
            <a:endParaRPr b="1" sz="8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Having all building blocks for any conversational AI use case and an outstanding AI engineering team, we can assist customers way better than any other vendor.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Special project for a well-defined problem/goal. Eg.Automate handling claims by processing package pictures to decide damaged goods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We work with customer to build AI flow or logic to achieve the goal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200"/>
              <a:buFont typeface="Proxima Nova"/>
              <a:buChar char="-"/>
            </a:pPr>
            <a:r>
              <a:rPr lang="en-GB" sz="1200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Project wrapped with pilot results and customer training on our AI platform.</a:t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7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Win? - Target Audience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491" name="Google Shape;491;p67"/>
          <p:cNvGrpSpPr/>
          <p:nvPr/>
        </p:nvGrpSpPr>
        <p:grpSpPr>
          <a:xfrm>
            <a:off x="3999101" y="782643"/>
            <a:ext cx="3952728" cy="4173725"/>
            <a:chOff x="4303290" y="1676962"/>
            <a:chExt cx="1854000" cy="1854000"/>
          </a:xfrm>
        </p:grpSpPr>
        <p:sp>
          <p:nvSpPr>
            <p:cNvPr id="492" name="Google Shape;492;p67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63A6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67"/>
            <p:cNvSpPr txBox="1"/>
            <p:nvPr/>
          </p:nvSpPr>
          <p:spPr>
            <a:xfrm>
              <a:off x="4972938" y="2343266"/>
              <a:ext cx="1075200" cy="521400"/>
            </a:xfrm>
            <a:prstGeom prst="rect">
              <a:avLst/>
            </a:prstGeom>
            <a:solidFill>
              <a:srgbClr val="63A6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Inbox &amp; OCW Customers</a:t>
              </a:r>
              <a:endPara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494" name="Google Shape;494;p67"/>
          <p:cNvGrpSpPr/>
          <p:nvPr/>
        </p:nvGrpSpPr>
        <p:grpSpPr>
          <a:xfrm>
            <a:off x="1192158" y="782643"/>
            <a:ext cx="3952728" cy="4173725"/>
            <a:chOff x="2986712" y="1676962"/>
            <a:chExt cx="1854000" cy="1854000"/>
          </a:xfrm>
        </p:grpSpPr>
        <p:sp>
          <p:nvSpPr>
            <p:cNvPr id="495" name="Google Shape;495;p67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67"/>
            <p:cNvSpPr txBox="1"/>
            <p:nvPr/>
          </p:nvSpPr>
          <p:spPr>
            <a:xfrm>
              <a:off x="3144591" y="2343266"/>
              <a:ext cx="1075200" cy="5214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Flow Builder Customers</a:t>
              </a:r>
              <a:endPara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97" name="Google Shape;497;p67"/>
          <p:cNvSpPr/>
          <p:nvPr/>
        </p:nvSpPr>
        <p:spPr>
          <a:xfrm>
            <a:off x="3856800" y="861175"/>
            <a:ext cx="1565400" cy="4012200"/>
          </a:xfrm>
          <a:prstGeom prst="ellipse">
            <a:avLst/>
          </a:prstGeom>
          <a:solidFill>
            <a:srgbClr val="0065E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Sweet Spot</a:t>
            </a:r>
            <a:endParaRPr b="1" sz="18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0"/>
          <p:cNvSpPr txBox="1"/>
          <p:nvPr/>
        </p:nvSpPr>
        <p:spPr>
          <a:xfrm>
            <a:off x="394250" y="969750"/>
            <a:ext cx="48222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600"/>
              <a:buFont typeface="Proxima Nova"/>
              <a:buChar char="●"/>
            </a:pPr>
            <a:r>
              <a:rPr b="1" lang="en-GB" sz="16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Where we are</a:t>
            </a:r>
            <a:endParaRPr b="1" sz="16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600"/>
              <a:buFont typeface="Proxima Nova"/>
              <a:buChar char="●"/>
            </a:pPr>
            <a:r>
              <a:rPr b="1" lang="en-GB" sz="16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AI mean for our customers?</a:t>
            </a:r>
            <a:endParaRPr b="1" sz="16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7474F"/>
              </a:buClr>
              <a:buSzPts val="1600"/>
              <a:buFont typeface="Proxima Nova"/>
              <a:buChar char="●"/>
            </a:pPr>
            <a:r>
              <a:rPr b="1" lang="en-GB" sz="16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Win</a:t>
            </a:r>
            <a:endParaRPr b="1" sz="16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50"/>
          <p:cNvSpPr txBox="1"/>
          <p:nvPr/>
        </p:nvSpPr>
        <p:spPr>
          <a:xfrm>
            <a:off x="269075" y="102850"/>
            <a:ext cx="5044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Sales Training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Agenda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8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Win? - Positioning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3" name="Google Shape;503;p68"/>
          <p:cNvSpPr txBox="1"/>
          <p:nvPr/>
        </p:nvSpPr>
        <p:spPr>
          <a:xfrm>
            <a:off x="4722475" y="741150"/>
            <a:ext cx="41127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Complex Automations &amp; Operational Excellence</a:t>
            </a:r>
            <a:br>
              <a:rPr b="1" lang="en-GB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Custom journeys superpowered with accessible, easy to use AI platform capabilities</a:t>
            </a:r>
            <a:endParaRPr b="1" sz="1500">
              <a:solidFill>
                <a:srgbClr val="2D9BF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4" name="Google Shape;504;p68"/>
          <p:cNvSpPr txBox="1"/>
          <p:nvPr/>
        </p:nvSpPr>
        <p:spPr>
          <a:xfrm>
            <a:off x="394250" y="741150"/>
            <a:ext cx="38934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Basic Automations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Simple add-on to Flows/Inbox for basic deflection such as FAQ, Lead Qualification, Intent-routing</a:t>
            </a:r>
            <a:endParaRPr sz="1200" u="sng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00">
              <a:solidFill>
                <a:srgbClr val="37474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aphicFrame>
        <p:nvGraphicFramePr>
          <p:cNvPr id="505" name="Google Shape;505;p68"/>
          <p:cNvGraphicFramePr/>
          <p:nvPr/>
        </p:nvGraphicFramePr>
        <p:xfrm>
          <a:off x="4804950" y="184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{6E6581A0-E86E-4A86-8395-8F898ED65D5D}</a:tableStyleId>
              </a:tblPr>
              <a:tblGrid>
                <a:gridCol w="1288350"/>
                <a:gridCol w="2605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Segment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Enterprise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Customer Need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Business-specific process automation with AI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MB Offer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Professional Services for an Automation project, focusing on deflection &amp; fulfilment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 Custom Flow Design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 AI setup &amp; Training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Fees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One-time Pilot Fee + Add-on for FB/Inbox Subscription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USP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 </a:t>
                      </a: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In-house ML expertise available for complex automation needs at scale</a:t>
                      </a:r>
                      <a:b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b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 Ability to work out custom ML models based on real conversations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graphicFrame>
        <p:nvGraphicFramePr>
          <p:cNvPr id="506" name="Google Shape;506;p68"/>
          <p:cNvGraphicFramePr/>
          <p:nvPr/>
        </p:nvGraphicFramePr>
        <p:xfrm>
          <a:off x="394250" y="184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{6E6581A0-E86E-4A86-8395-8F898ED65D5D}</a:tableStyleId>
              </a:tblPr>
              <a:tblGrid>
                <a:gridCol w="1288350"/>
                <a:gridCol w="26050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Segment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SMB &amp; Enterprise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Customer </a:t>
                      </a: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Need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Generic Automation, Virtual Assistant connected to existing flow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MB </a:t>
                      </a: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Offer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AI steps in Flow Builder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Smart Flow Templates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Virtual Assistant Flows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Insights &amp; Training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487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Fees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Add-on for Flow Builder/Inbox Subscription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USP</a:t>
                      </a:r>
                      <a:endParaRPr b="1"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 Seamlessly automate simple tasks such as FAQ via adding steps to existing flows</a:t>
                      </a:r>
                      <a:b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</a:b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- Easy management that doesn't require a developer/data analyst</a:t>
                      </a:r>
                      <a:endParaRPr sz="1000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5EF"/>
        </a:solidFill>
      </p:bgPr>
    </p:bg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9"/>
          <p:cNvSpPr txBox="1"/>
          <p:nvPr/>
        </p:nvSpPr>
        <p:spPr>
          <a:xfrm>
            <a:off x="1676540" y="1928176"/>
            <a:ext cx="5790900" cy="128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3400" lIns="13400" spcFirstLastPara="1" rIns="13400" wrap="square" tIns="13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6090"/>
              </a:buClr>
              <a:buSzPts val="3000"/>
              <a:buFont typeface="Arial"/>
              <a:buNone/>
            </a:pPr>
            <a:r>
              <a:rPr b="1" lang="en-GB" sz="30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Available on Slack for any questions or feedback 💌</a:t>
            </a: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2" name="Google Shape;512;p69"/>
          <p:cNvSpPr txBox="1"/>
          <p:nvPr/>
        </p:nvSpPr>
        <p:spPr>
          <a:xfrm>
            <a:off x="1032470" y="3673025"/>
            <a:ext cx="1890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@fikri.firat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@sebastiaan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13" name="Google Shape;513;p69"/>
          <p:cNvSpPr txBox="1"/>
          <p:nvPr/>
        </p:nvSpPr>
        <p:spPr>
          <a:xfrm>
            <a:off x="7018320" y="3673025"/>
            <a:ext cx="18909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#smart-data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25400" lvl="0" marL="2540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3600"/>
              <a:buFont typeface="Proxima Nova"/>
              <a:buNone/>
            </a:pPr>
            <a:r>
              <a:rPr b="1" lang="en-GB" sz="1300" u="sng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#support-data</a:t>
            </a:r>
            <a:endParaRPr b="1" sz="1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65E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1"/>
          <p:cNvSpPr/>
          <p:nvPr/>
        </p:nvSpPr>
        <p:spPr>
          <a:xfrm>
            <a:off x="5737675" y="2568700"/>
            <a:ext cx="1207500" cy="544500"/>
          </a:xfrm>
          <a:prstGeom prst="roundRect">
            <a:avLst>
              <a:gd fmla="val 16667" name="adj"/>
            </a:avLst>
          </a:prstGeom>
          <a:solidFill>
            <a:srgbClr val="00C5A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Person</a:t>
            </a:r>
            <a:endParaRPr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51"/>
          <p:cNvSpPr txBox="1"/>
          <p:nvPr/>
        </p:nvSpPr>
        <p:spPr>
          <a:xfrm>
            <a:off x="689006" y="2161200"/>
            <a:ext cx="76428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“We enable businesses to talk to their customers the same way they talk to their friends.”</a:t>
            </a:r>
            <a:endParaRPr sz="23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1" name="Google Shape;221;p51"/>
          <p:cNvSpPr txBox="1"/>
          <p:nvPr/>
        </p:nvSpPr>
        <p:spPr>
          <a:xfrm>
            <a:off x="4502200" y="3775100"/>
            <a:ext cx="1047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51"/>
          <p:cNvSpPr txBox="1"/>
          <p:nvPr/>
        </p:nvSpPr>
        <p:spPr>
          <a:xfrm>
            <a:off x="5793476" y="3775100"/>
            <a:ext cx="10959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Interactions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51"/>
          <p:cNvSpPr txBox="1"/>
          <p:nvPr/>
        </p:nvSpPr>
        <p:spPr>
          <a:xfrm>
            <a:off x="7196525" y="3775100"/>
            <a:ext cx="14157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224" name="Google Shape;224;p51"/>
          <p:cNvCxnSpPr>
            <a:endCxn id="221" idx="0"/>
          </p:cNvCxnSpPr>
          <p:nvPr/>
        </p:nvCxnSpPr>
        <p:spPr>
          <a:xfrm flipH="1">
            <a:off x="5025700" y="3106100"/>
            <a:ext cx="1200600" cy="669000"/>
          </a:xfrm>
          <a:prstGeom prst="curvedConnector2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51"/>
          <p:cNvCxnSpPr>
            <a:stCxn id="219" idx="2"/>
            <a:endCxn id="222" idx="0"/>
          </p:cNvCxnSpPr>
          <p:nvPr/>
        </p:nvCxnSpPr>
        <p:spPr>
          <a:xfrm flipH="1" rot="-5400000">
            <a:off x="6010825" y="3443800"/>
            <a:ext cx="661800" cy="600"/>
          </a:xfrm>
          <a:prstGeom prst="curvedConnector3">
            <a:avLst>
              <a:gd fmla="val 50008" name="adj1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51"/>
          <p:cNvCxnSpPr>
            <a:endCxn id="223" idx="0"/>
          </p:cNvCxnSpPr>
          <p:nvPr/>
        </p:nvCxnSpPr>
        <p:spPr>
          <a:xfrm>
            <a:off x="6533375" y="3120200"/>
            <a:ext cx="1371000" cy="654900"/>
          </a:xfrm>
          <a:prstGeom prst="curvedConnector2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1798FF"/>
            </a:gs>
            <a:gs pos="100000">
              <a:srgbClr val="2569DF"/>
            </a:gs>
          </a:gsLst>
          <a:lin ang="5400012" scaled="0"/>
        </a:gra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1" name="Google Shape;231;p52"/>
          <p:cNvCxnSpPr/>
          <p:nvPr/>
        </p:nvCxnSpPr>
        <p:spPr>
          <a:xfrm>
            <a:off x="7933900" y="0"/>
            <a:ext cx="20700" cy="11730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32" name="Google Shape;232;p52"/>
          <p:cNvSpPr txBox="1"/>
          <p:nvPr/>
        </p:nvSpPr>
        <p:spPr>
          <a:xfrm>
            <a:off x="152400" y="152400"/>
            <a:ext cx="57963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Brief History of our AI platform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3" name="Google Shape;233;p52"/>
          <p:cNvSpPr/>
          <p:nvPr/>
        </p:nvSpPr>
        <p:spPr>
          <a:xfrm>
            <a:off x="991250" y="3926375"/>
            <a:ext cx="1398600" cy="41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Sifty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52"/>
          <p:cNvSpPr/>
          <p:nvPr/>
        </p:nvSpPr>
        <p:spPr>
          <a:xfrm>
            <a:off x="4474000" y="3076963"/>
            <a:ext cx="1542900" cy="41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Knowledge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5" name="Google Shape;235;p52"/>
          <p:cNvSpPr/>
          <p:nvPr/>
        </p:nvSpPr>
        <p:spPr>
          <a:xfrm>
            <a:off x="5862650" y="2441200"/>
            <a:ext cx="1542900" cy="41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Understand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52"/>
          <p:cNvSpPr/>
          <p:nvPr/>
        </p:nvSpPr>
        <p:spPr>
          <a:xfrm>
            <a:off x="2744875" y="3612950"/>
            <a:ext cx="1542900" cy="4197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Language Recognition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52"/>
          <p:cNvSpPr/>
          <p:nvPr/>
        </p:nvSpPr>
        <p:spPr>
          <a:xfrm>
            <a:off x="6934350" y="1784600"/>
            <a:ext cx="1992300" cy="41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Analyse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52"/>
          <p:cNvSpPr/>
          <p:nvPr/>
        </p:nvSpPr>
        <p:spPr>
          <a:xfrm>
            <a:off x="7780200" y="1177475"/>
            <a:ext cx="1542900" cy="41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Train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52"/>
          <p:cNvSpPr/>
          <p:nvPr/>
        </p:nvSpPr>
        <p:spPr>
          <a:xfrm>
            <a:off x="8069425" y="516600"/>
            <a:ext cx="1542900" cy="419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Act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0" name="Google Shape;240;p52"/>
          <p:cNvSpPr txBox="1"/>
          <p:nvPr/>
        </p:nvSpPr>
        <p:spPr>
          <a:xfrm>
            <a:off x="152400" y="3278350"/>
            <a:ext cx="21102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First successful internal project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52"/>
          <p:cNvSpPr txBox="1"/>
          <p:nvPr/>
        </p:nvSpPr>
        <p:spPr>
          <a:xfrm>
            <a:off x="2262600" y="2860900"/>
            <a:ext cx="21102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First customer-facing feature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52"/>
          <p:cNvSpPr txBox="1"/>
          <p:nvPr/>
        </p:nvSpPr>
        <p:spPr>
          <a:xfrm>
            <a:off x="4372800" y="1785075"/>
            <a:ext cx="21102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Simple Chatbot Features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52"/>
          <p:cNvSpPr txBox="1"/>
          <p:nvPr/>
        </p:nvSpPr>
        <p:spPr>
          <a:xfrm>
            <a:off x="5750875" y="493200"/>
            <a:ext cx="21102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Virtual Assistants, Smart Process Automation</a:t>
            </a:r>
            <a:endParaRPr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4" name="Google Shape;244;p52"/>
          <p:cNvCxnSpPr/>
          <p:nvPr/>
        </p:nvCxnSpPr>
        <p:spPr>
          <a:xfrm flipH="1">
            <a:off x="7937350" y="2204300"/>
            <a:ext cx="13800" cy="51156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5" name="Google Shape;245;p52"/>
          <p:cNvCxnSpPr>
            <a:endCxn id="237" idx="0"/>
          </p:cNvCxnSpPr>
          <p:nvPr/>
        </p:nvCxnSpPr>
        <p:spPr>
          <a:xfrm flipH="1">
            <a:off x="7930500" y="1624400"/>
            <a:ext cx="10500" cy="160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6" name="Google Shape;246;p52"/>
          <p:cNvCxnSpPr>
            <a:stCxn id="233" idx="2"/>
          </p:cNvCxnSpPr>
          <p:nvPr/>
        </p:nvCxnSpPr>
        <p:spPr>
          <a:xfrm>
            <a:off x="1690550" y="4346075"/>
            <a:ext cx="3000" cy="7974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7" name="Google Shape;247;p52"/>
          <p:cNvCxnSpPr/>
          <p:nvPr/>
        </p:nvCxnSpPr>
        <p:spPr>
          <a:xfrm flipH="1">
            <a:off x="1691950" y="728825"/>
            <a:ext cx="15600" cy="25098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52"/>
          <p:cNvCxnSpPr/>
          <p:nvPr/>
        </p:nvCxnSpPr>
        <p:spPr>
          <a:xfrm>
            <a:off x="1699600" y="0"/>
            <a:ext cx="300" cy="270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52"/>
          <p:cNvCxnSpPr/>
          <p:nvPr/>
        </p:nvCxnSpPr>
        <p:spPr>
          <a:xfrm flipH="1">
            <a:off x="4782150" y="3526175"/>
            <a:ext cx="7500" cy="1634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50" name="Google Shape;250;p52"/>
          <p:cNvCxnSpPr/>
          <p:nvPr/>
        </p:nvCxnSpPr>
        <p:spPr>
          <a:xfrm>
            <a:off x="4782700" y="0"/>
            <a:ext cx="0" cy="30819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51" name="Google Shape;251;p52"/>
          <p:cNvSpPr txBox="1"/>
          <p:nvPr/>
        </p:nvSpPr>
        <p:spPr>
          <a:xfrm>
            <a:off x="70925" y="4715050"/>
            <a:ext cx="13986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Internal Win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52"/>
          <p:cNvSpPr txBox="1"/>
          <p:nvPr/>
        </p:nvSpPr>
        <p:spPr>
          <a:xfrm>
            <a:off x="2442250" y="4715050"/>
            <a:ext cx="15912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Simple Starts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p52"/>
          <p:cNvSpPr txBox="1"/>
          <p:nvPr/>
        </p:nvSpPr>
        <p:spPr>
          <a:xfrm>
            <a:off x="5822263" y="4715050"/>
            <a:ext cx="1247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Weak AI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52"/>
          <p:cNvSpPr txBox="1"/>
          <p:nvPr/>
        </p:nvSpPr>
        <p:spPr>
          <a:xfrm>
            <a:off x="7954600" y="4715050"/>
            <a:ext cx="1247400" cy="4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Strong AI</a:t>
            </a: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53"/>
          <p:cNvSpPr txBox="1"/>
          <p:nvPr/>
        </p:nvSpPr>
        <p:spPr>
          <a:xfrm>
            <a:off x="269075" y="102850"/>
            <a:ext cx="5044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Key features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0" name="Google Shape;260;p53"/>
          <p:cNvSpPr/>
          <p:nvPr/>
        </p:nvSpPr>
        <p:spPr>
          <a:xfrm>
            <a:off x="314925" y="1021475"/>
            <a:ext cx="5160900" cy="3678900"/>
          </a:xfrm>
          <a:prstGeom prst="roundRect">
            <a:avLst>
              <a:gd fmla="val 5000" name="adj"/>
            </a:avLst>
          </a:prstGeom>
          <a:noFill/>
          <a:ln cap="flat" cmpd="sng" w="19050">
            <a:solidFill>
              <a:srgbClr val="2D9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1" name="Google Shape;261;p53"/>
          <p:cNvSpPr/>
          <p:nvPr/>
        </p:nvSpPr>
        <p:spPr>
          <a:xfrm>
            <a:off x="1410275" y="841113"/>
            <a:ext cx="2762400" cy="3216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Routing &amp; Analytics</a:t>
            </a:r>
            <a:endParaRPr sz="1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2" name="Google Shape;262;p53"/>
          <p:cNvSpPr/>
          <p:nvPr/>
        </p:nvSpPr>
        <p:spPr>
          <a:xfrm>
            <a:off x="6114650" y="1054225"/>
            <a:ext cx="2835600" cy="3678900"/>
          </a:xfrm>
          <a:prstGeom prst="roundRect">
            <a:avLst>
              <a:gd fmla="val 5000" name="adj"/>
            </a:avLst>
          </a:prstGeom>
          <a:noFill/>
          <a:ln cap="flat" cmpd="sng" w="19050">
            <a:solidFill>
              <a:srgbClr val="2D9B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</a:pPr>
            <a:r>
              <a:t/>
            </a:r>
            <a:endParaRPr b="1" i="0" sz="11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53"/>
          <p:cNvSpPr/>
          <p:nvPr/>
        </p:nvSpPr>
        <p:spPr>
          <a:xfrm>
            <a:off x="6356750" y="699950"/>
            <a:ext cx="2351400" cy="5052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Automation</a:t>
            </a:r>
            <a:endParaRPr sz="1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4" name="Google Shape;264;p53"/>
          <p:cNvSpPr txBox="1"/>
          <p:nvPr/>
        </p:nvSpPr>
        <p:spPr>
          <a:xfrm>
            <a:off x="456800" y="3912025"/>
            <a:ext cx="13023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Understand what users are trying to do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5" name="Google Shape;265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198" y="3096325"/>
            <a:ext cx="1234427" cy="76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3"/>
          <p:cNvPicPr preferRelativeResize="0"/>
          <p:nvPr/>
        </p:nvPicPr>
        <p:blipFill rotWithShape="1">
          <a:blip r:embed="rId4">
            <a:alphaModFix/>
          </a:blip>
          <a:srcRect b="0" l="8130" r="0" t="0"/>
          <a:stretch/>
        </p:blipFill>
        <p:spPr>
          <a:xfrm>
            <a:off x="506775" y="1391999"/>
            <a:ext cx="1202342" cy="6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3"/>
          <p:cNvSpPr txBox="1"/>
          <p:nvPr/>
        </p:nvSpPr>
        <p:spPr>
          <a:xfrm>
            <a:off x="456801" y="2034525"/>
            <a:ext cx="1202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Predict user's sentiment based on messages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68" name="Google Shape;26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10550" y="1221200"/>
            <a:ext cx="1361850" cy="795536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53"/>
          <p:cNvSpPr txBox="1"/>
          <p:nvPr/>
        </p:nvSpPr>
        <p:spPr>
          <a:xfrm>
            <a:off x="1959575" y="2046700"/>
            <a:ext cx="1578900" cy="6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Perform NLP-based analysis on full conversation to automate data-driven decisions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0" name="Google Shape;270;p53"/>
          <p:cNvSpPr/>
          <p:nvPr/>
        </p:nvSpPr>
        <p:spPr>
          <a:xfrm>
            <a:off x="2542609" y="1909538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Beta</a:t>
            </a:r>
            <a:endParaRPr b="1" sz="800">
              <a:solidFill>
                <a:srgbClr val="FFFFFF"/>
              </a:solidFill>
            </a:endParaRPr>
          </a:p>
        </p:txBody>
      </p:sp>
      <p:pic>
        <p:nvPicPr>
          <p:cNvPr id="271" name="Google Shape;271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10550" y="3107725"/>
            <a:ext cx="1361850" cy="76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3"/>
          <p:cNvSpPr txBox="1"/>
          <p:nvPr/>
        </p:nvSpPr>
        <p:spPr>
          <a:xfrm>
            <a:off x="2229888" y="3912025"/>
            <a:ext cx="12024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Detect language of the message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3" name="Google Shape;273;p53"/>
          <p:cNvSpPr txBox="1"/>
          <p:nvPr/>
        </p:nvSpPr>
        <p:spPr>
          <a:xfrm>
            <a:off x="6114650" y="2176788"/>
            <a:ext cx="15072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Automate frequently asked questions 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4" name="Google Shape;274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20228" y="1300461"/>
            <a:ext cx="896045" cy="75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46125" y="2769500"/>
            <a:ext cx="896050" cy="75784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3"/>
          <p:cNvSpPr txBox="1"/>
          <p:nvPr/>
        </p:nvSpPr>
        <p:spPr>
          <a:xfrm>
            <a:off x="6685738" y="3576150"/>
            <a:ext cx="1816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Translate messages from one language to another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7" name="Google Shape;277;p53"/>
          <p:cNvSpPr txBox="1"/>
          <p:nvPr/>
        </p:nvSpPr>
        <p:spPr>
          <a:xfrm>
            <a:off x="3432100" y="2015688"/>
            <a:ext cx="1816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Extract data from images such as QR codes, bar codes or text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8" name="Google Shape;278;p5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10099" y="1221200"/>
            <a:ext cx="1060798" cy="7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53"/>
          <p:cNvSpPr/>
          <p:nvPr/>
        </p:nvSpPr>
        <p:spPr>
          <a:xfrm>
            <a:off x="4108371" y="1909538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Beta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280" name="Google Shape;280;p53"/>
          <p:cNvSpPr txBox="1"/>
          <p:nvPr/>
        </p:nvSpPr>
        <p:spPr>
          <a:xfrm>
            <a:off x="3481375" y="3776888"/>
            <a:ext cx="1816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Automate form-based processes by extracting normalized data from messages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1" name="Google Shape;281;p5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57963" y="3065350"/>
            <a:ext cx="1361865" cy="7543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53"/>
          <p:cNvSpPr txBox="1"/>
          <p:nvPr/>
        </p:nvSpPr>
        <p:spPr>
          <a:xfrm>
            <a:off x="7287500" y="2149213"/>
            <a:ext cx="18168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3" name="Google Shape;283;p53"/>
          <p:cNvSpPr txBox="1"/>
          <p:nvPr/>
        </p:nvSpPr>
        <p:spPr>
          <a:xfrm>
            <a:off x="7442300" y="2167388"/>
            <a:ext cx="15072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9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Intelligent Virtual Assistants</a:t>
            </a:r>
            <a:endParaRPr sz="9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4" name="Google Shape;284;p5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56000" y="1275100"/>
            <a:ext cx="679800" cy="6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3"/>
          <p:cNvSpPr/>
          <p:nvPr/>
        </p:nvSpPr>
        <p:spPr>
          <a:xfrm>
            <a:off x="7914496" y="2024838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0C5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New</a:t>
            </a:r>
            <a:endParaRPr b="1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4"/>
          <p:cNvSpPr txBox="1"/>
          <p:nvPr/>
        </p:nvSpPr>
        <p:spPr>
          <a:xfrm>
            <a:off x="386070" y="3021591"/>
            <a:ext cx="28023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Smart Reports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Receive actionable results based on activated AI services through e-mail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1" name="Google Shape;291;p54"/>
          <p:cNvSpPr txBox="1"/>
          <p:nvPr/>
        </p:nvSpPr>
        <p:spPr>
          <a:xfrm>
            <a:off x="3170900" y="817350"/>
            <a:ext cx="2802300" cy="9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Insights (soon)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Uncover key insights on Knowledge around usage and performance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2" name="Google Shape;292;p54"/>
          <p:cNvSpPr txBox="1"/>
          <p:nvPr/>
        </p:nvSpPr>
        <p:spPr>
          <a:xfrm>
            <a:off x="394250" y="817349"/>
            <a:ext cx="27510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Knowledge Manager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0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Manage custom datasets for classifying messages and phrases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p54"/>
          <p:cNvSpPr txBox="1"/>
          <p:nvPr/>
        </p:nvSpPr>
        <p:spPr>
          <a:xfrm>
            <a:off x="6081875" y="817350"/>
            <a:ext cx="2802300" cy="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Learning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0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 prediction accuracy through in-context and seamless data labeling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4" name="Google Shape;294;p54"/>
          <p:cNvSpPr txBox="1"/>
          <p:nvPr/>
        </p:nvSpPr>
        <p:spPr>
          <a:xfrm>
            <a:off x="6081872" y="3021586"/>
            <a:ext cx="28023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12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Test/Demo Views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0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Easily test AI-based services within Flow Builder &amp; Knowledge Manager</a:t>
            </a:r>
            <a:endParaRPr sz="1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5" name="Google Shape;295;p54"/>
          <p:cNvSpPr txBox="1"/>
          <p:nvPr/>
        </p:nvSpPr>
        <p:spPr>
          <a:xfrm>
            <a:off x="269075" y="102850"/>
            <a:ext cx="5044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Key tools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6" name="Google Shape;296;p54"/>
          <p:cNvSpPr txBox="1"/>
          <p:nvPr/>
        </p:nvSpPr>
        <p:spPr>
          <a:xfrm>
            <a:off x="3170900" y="3021591"/>
            <a:ext cx="2802300" cy="8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2D9BF3"/>
                </a:solidFill>
                <a:latin typeface="Proxima Nova"/>
                <a:ea typeface="Proxima Nova"/>
                <a:cs typeface="Proxima Nova"/>
                <a:sym typeface="Proxima Nova"/>
              </a:rPr>
              <a:t>Inbox Automations</a:t>
            </a:r>
            <a:br>
              <a:rPr lang="en-GB" sz="12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GB" sz="1000">
                <a:solidFill>
                  <a:srgbClr val="37474F"/>
                </a:solidFill>
                <a:latin typeface="Proxima Nova"/>
                <a:ea typeface="Proxima Nova"/>
                <a:cs typeface="Proxima Nova"/>
                <a:sym typeface="Proxima Nova"/>
              </a:rPr>
              <a:t>One-click activation of AI features on Flows connected to Inbox</a:t>
            </a:r>
            <a:endParaRPr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200">
              <a:solidFill>
                <a:srgbClr val="2D9BF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97" name="Google Shape;297;p54"/>
          <p:cNvPicPr preferRelativeResize="0"/>
          <p:nvPr/>
        </p:nvPicPr>
        <p:blipFill rotWithShape="1">
          <a:blip r:embed="rId3">
            <a:alphaModFix/>
          </a:blip>
          <a:srcRect b="18822" l="2621" r="49278" t="22412"/>
          <a:stretch/>
        </p:blipFill>
        <p:spPr>
          <a:xfrm>
            <a:off x="3527725" y="1533200"/>
            <a:ext cx="2088551" cy="137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54"/>
          <p:cNvPicPr preferRelativeResize="0"/>
          <p:nvPr/>
        </p:nvPicPr>
        <p:blipFill rotWithShape="1">
          <a:blip r:embed="rId4">
            <a:alphaModFix/>
          </a:blip>
          <a:srcRect b="0" l="0" r="25256" t="0"/>
          <a:stretch/>
        </p:blipFill>
        <p:spPr>
          <a:xfrm>
            <a:off x="3215125" y="3807725"/>
            <a:ext cx="2713851" cy="1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800" y="3738075"/>
            <a:ext cx="2179851" cy="126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4"/>
          <p:cNvPicPr preferRelativeResize="0"/>
          <p:nvPr/>
        </p:nvPicPr>
        <p:blipFill rotWithShape="1">
          <a:blip r:embed="rId6">
            <a:alphaModFix/>
          </a:blip>
          <a:srcRect b="32863" l="0" r="0" t="0"/>
          <a:stretch/>
        </p:blipFill>
        <p:spPr>
          <a:xfrm>
            <a:off x="308575" y="1491400"/>
            <a:ext cx="2802301" cy="137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54"/>
          <p:cNvPicPr preferRelativeResize="0"/>
          <p:nvPr/>
        </p:nvPicPr>
        <p:blipFill rotWithShape="1">
          <a:blip r:embed="rId7">
            <a:alphaModFix/>
          </a:blip>
          <a:srcRect b="29393" l="0" r="0" t="0"/>
          <a:stretch/>
        </p:blipFill>
        <p:spPr>
          <a:xfrm>
            <a:off x="6438750" y="3701375"/>
            <a:ext cx="2088551" cy="119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4"/>
          <p:cNvPicPr preferRelativeResize="0"/>
          <p:nvPr/>
        </p:nvPicPr>
        <p:blipFill rotWithShape="1">
          <a:blip r:embed="rId8">
            <a:alphaModFix/>
          </a:blip>
          <a:srcRect b="35691" l="6758" r="1540" t="5798"/>
          <a:stretch/>
        </p:blipFill>
        <p:spPr>
          <a:xfrm>
            <a:off x="6242950" y="1588350"/>
            <a:ext cx="2480148" cy="1265199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54"/>
          <p:cNvSpPr/>
          <p:nvPr/>
        </p:nvSpPr>
        <p:spPr>
          <a:xfrm>
            <a:off x="4661171" y="929400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08D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Beta</a:t>
            </a:r>
            <a:endParaRPr b="1" sz="9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4" name="Google Shape;304;p54"/>
          <p:cNvSpPr/>
          <p:nvPr/>
        </p:nvSpPr>
        <p:spPr>
          <a:xfrm>
            <a:off x="7880846" y="929388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0C5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New</a:t>
            </a:r>
            <a:endParaRPr b="1" sz="800">
              <a:solidFill>
                <a:srgbClr val="FFFFFF"/>
              </a:solidFill>
            </a:endParaRPr>
          </a:p>
        </p:txBody>
      </p:sp>
      <p:sp>
        <p:nvSpPr>
          <p:cNvPr id="305" name="Google Shape;305;p54"/>
          <p:cNvSpPr/>
          <p:nvPr/>
        </p:nvSpPr>
        <p:spPr>
          <a:xfrm>
            <a:off x="2336521" y="3120213"/>
            <a:ext cx="562800" cy="167700"/>
          </a:xfrm>
          <a:prstGeom prst="roundRect">
            <a:avLst>
              <a:gd fmla="val 16667" name="adj"/>
            </a:avLst>
          </a:prstGeom>
          <a:solidFill>
            <a:srgbClr val="00C5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solidFill>
                  <a:srgbClr val="FFFFFF"/>
                </a:solidFill>
              </a:rPr>
              <a:t>New</a:t>
            </a:r>
            <a:endParaRPr b="1" sz="8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55"/>
          <p:cNvPicPr preferRelativeResize="0"/>
          <p:nvPr/>
        </p:nvPicPr>
        <p:blipFill rotWithShape="1">
          <a:blip r:embed="rId3">
            <a:alphaModFix/>
          </a:blip>
          <a:srcRect b="2501" l="0" r="0" t="3087"/>
          <a:stretch/>
        </p:blipFill>
        <p:spPr>
          <a:xfrm>
            <a:off x="152400" y="0"/>
            <a:ext cx="88392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5"/>
          <p:cNvSpPr txBox="1"/>
          <p:nvPr/>
        </p:nvSpPr>
        <p:spPr>
          <a:xfrm>
            <a:off x="269075" y="102850"/>
            <a:ext cx="50448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How Does it Work?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2" name="Google Shape;312;p55"/>
          <p:cNvSpPr txBox="1"/>
          <p:nvPr/>
        </p:nvSpPr>
        <p:spPr>
          <a:xfrm>
            <a:off x="207825" y="3965875"/>
            <a:ext cx="3794700" cy="1002600"/>
          </a:xfrm>
          <a:prstGeom prst="rect">
            <a:avLst/>
          </a:prstGeom>
          <a:solidFill>
            <a:srgbClr val="C8DFF5"/>
          </a:solidFill>
          <a:ln cap="flat" cmpd="sng" w="9525">
            <a:solidFill>
              <a:srgbClr val="0C58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Build simpler solutions to complex problems using NLP + custom models trained on messages &amp; conversations.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As add-on features with </a:t>
            </a:r>
            <a:r>
              <a:rPr lang="en-GB" sz="1100">
                <a:latin typeface="Proxima Nova"/>
                <a:ea typeface="Proxima Nova"/>
                <a:cs typeface="Proxima Nova"/>
                <a:sym typeface="Proxima Nova"/>
              </a:rPr>
              <a:t>MB platform products such as Inbox &amp; Flow Builder.</a:t>
            </a:r>
            <a:endParaRPr sz="11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6"/>
          <p:cNvSpPr txBox="1"/>
          <p:nvPr/>
        </p:nvSpPr>
        <p:spPr>
          <a:xfrm>
            <a:off x="269075" y="1197800"/>
            <a:ext cx="8423400" cy="34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2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8" name="Google Shape;318;p56"/>
          <p:cNvSpPr txBox="1"/>
          <p:nvPr/>
        </p:nvSpPr>
        <p:spPr>
          <a:xfrm>
            <a:off x="269075" y="782650"/>
            <a:ext cx="85494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63A6FD"/>
                </a:solidFill>
                <a:latin typeface="Proxima Nova"/>
                <a:ea typeface="Proxima Nova"/>
                <a:cs typeface="Proxima Nova"/>
                <a:sym typeface="Proxima Nova"/>
              </a:rPr>
              <a:t>Some Key Results from Live Usage (</a:t>
            </a:r>
            <a:r>
              <a:rPr b="1" lang="en-GB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Source Data</a:t>
            </a:r>
            <a:r>
              <a:rPr b="1" lang="en-GB">
                <a:solidFill>
                  <a:srgbClr val="63A6FD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 b="1">
              <a:solidFill>
                <a:srgbClr val="63A6F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 ROI</a:t>
            </a:r>
            <a:endParaRPr b="1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Customers using AI steps achieve +</a:t>
            </a: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2x</a:t>
            </a: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 better auto-resolution rates than those who don’t. </a:t>
            </a:r>
            <a:endParaRPr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41% average deflection rate on AI customers vs. 18% for non-AI</a:t>
            </a:r>
            <a:endParaRPr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AI users deflect +</a:t>
            </a: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5x more tickets</a:t>
            </a: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 on average</a:t>
            </a:r>
            <a:endParaRPr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8.6K automated conversations/AI customer</a:t>
            </a: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 vs. 1.6K/non-AI customer</a:t>
            </a:r>
            <a:endParaRPr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Improved Value extracted from MB Platform</a:t>
            </a:r>
            <a:endParaRPr b="1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Customers using AI steps tend to build significantly more complex flows and are able to see more value from MB platform overall</a:t>
            </a:r>
            <a:endParaRPr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A4657"/>
              </a:buClr>
              <a:buSzPts val="1400"/>
              <a:buFont typeface="Proxima Nova"/>
              <a:buChar char="-"/>
            </a:pP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AI-enabled flows executed </a:t>
            </a:r>
            <a:r>
              <a:rPr b="1"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16 steps</a:t>
            </a:r>
            <a:r>
              <a:rPr lang="en-GB">
                <a:solidFill>
                  <a:srgbClr val="3A4657"/>
                </a:solidFill>
                <a:latin typeface="Proxima Nova"/>
                <a:ea typeface="Proxima Nova"/>
                <a:cs typeface="Proxima Nova"/>
                <a:sym typeface="Proxima Nova"/>
              </a:rPr>
              <a:t> per invocation vs. just 5 steps for non-AI flows.</a:t>
            </a:r>
            <a:endParaRPr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4657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9" name="Google Shape;319;p56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AI mean for our customers?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7"/>
          <p:cNvSpPr txBox="1"/>
          <p:nvPr/>
        </p:nvSpPr>
        <p:spPr>
          <a:xfrm>
            <a:off x="269075" y="102850"/>
            <a:ext cx="6573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3400" lIns="13400" spcFirstLastPara="1" rIns="13400" wrap="square" tIns="134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4A5669"/>
              </a:buClr>
              <a:buSzPts val="500"/>
              <a:buFont typeface="Helvetica Neue"/>
              <a:buNone/>
            </a:pPr>
            <a:r>
              <a:t/>
            </a:r>
            <a:endParaRPr b="1" i="0" sz="500" u="none" cap="none" strike="noStrike">
              <a:solidFill>
                <a:srgbClr val="AAB7CA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C3545"/>
              </a:buClr>
              <a:buSzPts val="1800"/>
              <a:buFont typeface="Helvetica Neue"/>
              <a:buNone/>
            </a:pPr>
            <a:r>
              <a:rPr b="1" lang="en-GB" sz="800">
                <a:solidFill>
                  <a:srgbClr val="37474F"/>
                </a:solidFill>
              </a:rPr>
              <a:t>Smart Data Internal Sales</a:t>
            </a:r>
            <a:b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b="1" lang="en-GB" sz="2300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What does AI mean for our customers?</a:t>
            </a:r>
            <a:endParaRPr sz="1400">
              <a:solidFill>
                <a:srgbClr val="EA2C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325" name="Google Shape;325;p57"/>
          <p:cNvGrpSpPr/>
          <p:nvPr/>
        </p:nvGrpSpPr>
        <p:grpSpPr>
          <a:xfrm>
            <a:off x="6038025" y="2411200"/>
            <a:ext cx="2805348" cy="1384500"/>
            <a:chOff x="6038025" y="2598915"/>
            <a:chExt cx="2805348" cy="1384500"/>
          </a:xfrm>
        </p:grpSpPr>
        <p:cxnSp>
          <p:nvCxnSpPr>
            <p:cNvPr id="326" name="Google Shape;326;p57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27" name="Google Shape;327;p57"/>
            <p:cNvSpPr txBox="1"/>
            <p:nvPr/>
          </p:nvSpPr>
          <p:spPr>
            <a:xfrm>
              <a:off x="6640473" y="2598915"/>
              <a:ext cx="22029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latin typeface="Proxima Nova"/>
                  <a:ea typeface="Proxima Nova"/>
                  <a:cs typeface="Proxima Nova"/>
                  <a:sym typeface="Proxima Nova"/>
                </a:rPr>
                <a:t>Simple Flows </a:t>
              </a:r>
              <a:endParaRPr b="1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Proxima Nova"/>
                  <a:ea typeface="Proxima Nova"/>
                  <a:cs typeface="Proxima Nova"/>
                  <a:sym typeface="Proxima Nova"/>
                </a:rPr>
                <a:t>Menu-Based Chatbots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Proxima Nova"/>
                  <a:ea typeface="Proxima Nova"/>
                  <a:cs typeface="Proxima Nova"/>
                  <a:sym typeface="Proxima Nova"/>
                </a:rPr>
                <a:t>Keyword-based Conditions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28" name="Google Shape;328;p57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rgbClr val="922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57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0" name="Google Shape;330;p57"/>
          <p:cNvGrpSpPr/>
          <p:nvPr/>
        </p:nvGrpSpPr>
        <p:grpSpPr>
          <a:xfrm>
            <a:off x="416075" y="1638725"/>
            <a:ext cx="3214975" cy="1384500"/>
            <a:chOff x="416075" y="1844095"/>
            <a:chExt cx="3214975" cy="1384500"/>
          </a:xfrm>
        </p:grpSpPr>
        <p:sp>
          <p:nvSpPr>
            <p:cNvPr id="331" name="Google Shape;331;p57"/>
            <p:cNvSpPr txBox="1"/>
            <p:nvPr/>
          </p:nvSpPr>
          <p:spPr>
            <a:xfrm>
              <a:off x="416075" y="1844095"/>
              <a:ext cx="20874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latin typeface="Proxima Nova"/>
                  <a:ea typeface="Proxima Nova"/>
                  <a:cs typeface="Proxima Nova"/>
                  <a:sym typeface="Proxima Nova"/>
                </a:rPr>
                <a:t>Hybrid Flows</a:t>
              </a:r>
              <a:endParaRPr b="1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Proxima Nova"/>
                  <a:ea typeface="Proxima Nova"/>
                  <a:cs typeface="Proxima Nova"/>
                  <a:sym typeface="Proxima Nova"/>
                </a:rPr>
                <a:t>NLP + Keyword Conditions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Proxima Nova"/>
                  <a:ea typeface="Proxima Nova"/>
                  <a:cs typeface="Proxima Nova"/>
                  <a:sym typeface="Proxima Nova"/>
                </a:rPr>
                <a:t>Data Extraction &amp; Validation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332" name="Google Shape;332;p57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3" name="Google Shape;333;p57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rgbClr val="761E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57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5" name="Google Shape;335;p57"/>
          <p:cNvGrpSpPr/>
          <p:nvPr/>
        </p:nvGrpSpPr>
        <p:grpSpPr>
          <a:xfrm>
            <a:off x="4908100" y="737550"/>
            <a:ext cx="3769074" cy="1384500"/>
            <a:chOff x="4908100" y="889955"/>
            <a:chExt cx="3769074" cy="1384500"/>
          </a:xfrm>
        </p:grpSpPr>
        <p:cxnSp>
          <p:nvCxnSpPr>
            <p:cNvPr id="336" name="Google Shape;336;p57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cap="flat" cmpd="sng" w="9525">
              <a:solidFill>
                <a:srgbClr val="C2C2C2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37" name="Google Shape;337;p57"/>
            <p:cNvSpPr txBox="1"/>
            <p:nvPr/>
          </p:nvSpPr>
          <p:spPr>
            <a:xfrm>
              <a:off x="6640474" y="889955"/>
              <a:ext cx="20367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>
                  <a:latin typeface="Proxima Nova"/>
                  <a:ea typeface="Proxima Nova"/>
                  <a:cs typeface="Proxima Nova"/>
                  <a:sym typeface="Proxima Nova"/>
                </a:rPr>
                <a:t>Deflection-First Flows</a:t>
              </a:r>
              <a:endParaRPr b="1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Proxima Nova"/>
                  <a:ea typeface="Proxima Nova"/>
                  <a:cs typeface="Proxima Nova"/>
                  <a:sym typeface="Proxima Nova"/>
                </a:rPr>
                <a:t>NLP-based Conditions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Proxima Nova"/>
                  <a:ea typeface="Proxima Nova"/>
                  <a:cs typeface="Proxima Nova"/>
                  <a:sym typeface="Proxima Nova"/>
                </a:rPr>
                <a:t>IVAs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>
                  <a:latin typeface="Proxima Nova"/>
                  <a:ea typeface="Proxima Nova"/>
                  <a:cs typeface="Proxima Nova"/>
                  <a:sym typeface="Proxima Nova"/>
                </a:rPr>
                <a:t>Process Automation</a:t>
              </a:r>
              <a:endParaRPr sz="1100"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338" name="Google Shape;338;p57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57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40" name="Google Shape;340;p57"/>
          <p:cNvGrpSpPr/>
          <p:nvPr/>
        </p:nvGrpSpPr>
        <p:grpSpPr>
          <a:xfrm>
            <a:off x="2814594" y="945750"/>
            <a:ext cx="3514811" cy="3252003"/>
            <a:chOff x="2991269" y="1153325"/>
            <a:chExt cx="3514811" cy="3252003"/>
          </a:xfrm>
        </p:grpSpPr>
        <p:sp>
          <p:nvSpPr>
            <p:cNvPr id="341" name="Google Shape;341;p57"/>
            <p:cNvSpPr/>
            <p:nvPr/>
          </p:nvSpPr>
          <p:spPr>
            <a:xfrm>
              <a:off x="3477586" y="2585458"/>
              <a:ext cx="2541910" cy="950456"/>
            </a:xfrm>
            <a:custGeom>
              <a:rect b="b" l="l" r="r" t="t"/>
              <a:pathLst>
                <a:path extrusionOk="0" h="43529" w="126826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42" name="Google Shape;342;p57"/>
            <p:cNvSpPr/>
            <p:nvPr/>
          </p:nvSpPr>
          <p:spPr>
            <a:xfrm>
              <a:off x="2991269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551561"/>
            </a:solidFill>
            <a:ln>
              <a:noFill/>
            </a:ln>
          </p:spPr>
        </p:sp>
        <p:sp>
          <p:nvSpPr>
            <p:cNvPr id="343" name="Google Shape;343;p57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rect b="b" l="l" r="r" t="t"/>
              <a:pathLst>
                <a:path extrusionOk="0" h="63817" w="87725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  <p:sp>
          <p:nvSpPr>
            <p:cNvPr id="344" name="Google Shape;344;p57"/>
            <p:cNvSpPr/>
            <p:nvPr/>
          </p:nvSpPr>
          <p:spPr>
            <a:xfrm>
              <a:off x="3969199" y="2001324"/>
              <a:ext cx="1565850" cy="585863"/>
            </a:xfrm>
            <a:custGeom>
              <a:rect b="b" l="l" r="r" t="t"/>
              <a:pathLst>
                <a:path extrusionOk="0" h="8150" w="24053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</p:sp>
        <p:sp>
          <p:nvSpPr>
            <p:cNvPr id="345" name="Google Shape;345;p57"/>
            <p:cNvSpPr/>
            <p:nvPr/>
          </p:nvSpPr>
          <p:spPr>
            <a:xfrm>
              <a:off x="356325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0C58D3"/>
            </a:solidFill>
            <a:ln>
              <a:noFill/>
            </a:ln>
          </p:spPr>
        </p:sp>
        <p:sp>
          <p:nvSpPr>
            <p:cNvPr id="346" name="Google Shape;346;p57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rect b="b" l="l" r="r" t="t"/>
              <a:pathLst>
                <a:path extrusionOk="0" h="14114" w="18238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rgbClr val="9225A5"/>
            </a:solidFill>
            <a:ln>
              <a:noFill/>
            </a:ln>
          </p:spPr>
        </p:sp>
        <p:sp>
          <p:nvSpPr>
            <p:cNvPr id="347" name="Google Shape;347;p57"/>
            <p:cNvSpPr/>
            <p:nvPr/>
          </p:nvSpPr>
          <p:spPr>
            <a:xfrm>
              <a:off x="4059061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C58D3"/>
            </a:solidFill>
            <a:ln>
              <a:noFill/>
            </a:ln>
          </p:spPr>
        </p:sp>
        <p:sp>
          <p:nvSpPr>
            <p:cNvPr id="348" name="Google Shape;348;p57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rect b="b" l="l" r="r" t="t"/>
              <a:pathLst>
                <a:path extrusionOk="0" h="16697" w="10635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rgbClr val="0065EF"/>
            </a:solidFill>
            <a:ln>
              <a:noFill/>
            </a:ln>
          </p:spPr>
        </p:sp>
      </p:grpSp>
      <p:sp>
        <p:nvSpPr>
          <p:cNvPr id="349" name="Google Shape;349;p57"/>
          <p:cNvSpPr txBox="1"/>
          <p:nvPr/>
        </p:nvSpPr>
        <p:spPr>
          <a:xfrm>
            <a:off x="4003950" y="3338950"/>
            <a:ext cx="11361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0-20%</a:t>
            </a: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4003950" y="2326625"/>
            <a:ext cx="11361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20-50</a:t>
            </a:r>
            <a:r>
              <a:rPr lang="en-GB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%</a:t>
            </a:r>
            <a:endParaRPr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4003950" y="1314300"/>
            <a:ext cx="11361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50-99%</a:t>
            </a:r>
            <a:endParaRPr b="1" sz="16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337200" y="4303125"/>
            <a:ext cx="2469600" cy="3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roxima Nova"/>
                <a:ea typeface="Proxima Nova"/>
                <a:cs typeface="Proxima Nova"/>
                <a:sym typeface="Proxima Nova"/>
              </a:rPr>
              <a:t>Addressable Automation Cases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